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Montserrat Medium" charset="1" panose="00000600000000000000"/>
      <p:regular r:id="rId25"/>
    </p:embeddedFont>
    <p:embeddedFont>
      <p:font typeface="Montserrat Bold" charset="1" panose="00000800000000000000"/>
      <p:regular r:id="rId26"/>
    </p:embeddedFont>
    <p:embeddedFont>
      <p:font typeface="Montserrat"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 Id="rId6"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3871" y="1269172"/>
            <a:ext cx="14746557" cy="8342035"/>
            <a:chOff x="0" y="0"/>
            <a:chExt cx="19662076" cy="11122713"/>
          </a:xfrm>
        </p:grpSpPr>
        <p:sp>
          <p:nvSpPr>
            <p:cNvPr name="TextBox 3" id="3"/>
            <p:cNvSpPr txBox="true"/>
            <p:nvPr/>
          </p:nvSpPr>
          <p:spPr>
            <a:xfrm rot="0">
              <a:off x="0" y="6776569"/>
              <a:ext cx="13062318" cy="4346145"/>
            </a:xfrm>
            <a:prstGeom prst="rect">
              <a:avLst/>
            </a:prstGeom>
          </p:spPr>
          <p:txBody>
            <a:bodyPr anchor="t" rtlCol="false" tIns="0" lIns="0" bIns="0" rIns="0">
              <a:spAutoFit/>
            </a:bodyPr>
            <a:lstStyle/>
            <a:p>
              <a:pPr algn="l">
                <a:lnSpc>
                  <a:spcPts val="6580"/>
                </a:lnSpc>
              </a:pPr>
              <a:r>
                <a:rPr lang="en-US" sz="4700">
                  <a:solidFill>
                    <a:srgbClr val="731F7D"/>
                  </a:solidFill>
                  <a:latin typeface="Montserrat Medium"/>
                </a:rPr>
                <a:t>Hồ Đình Duy - 21520769</a:t>
              </a:r>
            </a:p>
            <a:p>
              <a:pPr algn="l">
                <a:lnSpc>
                  <a:spcPts val="6580"/>
                </a:lnSpc>
              </a:pPr>
              <a:r>
                <a:rPr lang="en-US" sz="4700">
                  <a:solidFill>
                    <a:srgbClr val="731F7D"/>
                  </a:solidFill>
                  <a:latin typeface="Montserrat Medium"/>
                </a:rPr>
                <a:t>Đường Minh Khang - 21520957</a:t>
              </a:r>
            </a:p>
            <a:p>
              <a:pPr algn="l">
                <a:lnSpc>
                  <a:spcPts val="6580"/>
                </a:lnSpc>
              </a:pPr>
              <a:r>
                <a:rPr lang="en-US" sz="4700">
                  <a:solidFill>
                    <a:srgbClr val="731F7D"/>
                  </a:solidFill>
                  <a:latin typeface="Montserrat Medium"/>
                </a:rPr>
                <a:t>Nguyễn Lê Chương - 21520655</a:t>
              </a:r>
            </a:p>
            <a:p>
              <a:pPr algn="l">
                <a:lnSpc>
                  <a:spcPts val="6580"/>
                </a:lnSpc>
                <a:spcBef>
                  <a:spcPct val="0"/>
                </a:spcBef>
              </a:pPr>
              <a:r>
                <a:rPr lang="en-US" sz="4700">
                  <a:solidFill>
                    <a:srgbClr val="731F7D"/>
                  </a:solidFill>
                  <a:latin typeface="Montserrat Medium"/>
                </a:rPr>
                <a:t>Nguyễn Quế Phong - 21520398</a:t>
              </a:r>
            </a:p>
          </p:txBody>
        </p:sp>
        <p:sp>
          <p:nvSpPr>
            <p:cNvPr name="TextBox 4" id="4"/>
            <p:cNvSpPr txBox="true"/>
            <p:nvPr/>
          </p:nvSpPr>
          <p:spPr>
            <a:xfrm rot="0">
              <a:off x="0" y="19050"/>
              <a:ext cx="19662076" cy="6096662"/>
            </a:xfrm>
            <a:prstGeom prst="rect">
              <a:avLst/>
            </a:prstGeom>
          </p:spPr>
          <p:txBody>
            <a:bodyPr anchor="t" rtlCol="false" tIns="0" lIns="0" bIns="0" rIns="0">
              <a:spAutoFit/>
            </a:bodyPr>
            <a:lstStyle/>
            <a:p>
              <a:pPr algn="l">
                <a:lnSpc>
                  <a:spcPts val="12029"/>
                </a:lnSpc>
              </a:pPr>
              <a:r>
                <a:rPr lang="en-US" sz="10194">
                  <a:solidFill>
                    <a:srgbClr val="000000"/>
                  </a:solidFill>
                  <a:latin typeface="Montserrat Medium"/>
                </a:rPr>
                <a:t>Đồ án - Mạng neural và thuật giải di truyền</a:t>
              </a:r>
            </a:p>
            <a:p>
              <a:pPr algn="l">
                <a:lnSpc>
                  <a:spcPts val="12029"/>
                </a:lnSpc>
              </a:pPr>
            </a:p>
          </p:txBody>
        </p:sp>
      </p:grpSp>
      <p:sp>
        <p:nvSpPr>
          <p:cNvPr name="Freeform 5" id="5"/>
          <p:cNvSpPr/>
          <p:nvPr/>
        </p:nvSpPr>
        <p:spPr>
          <a:xfrm flipH="false" flipV="false" rot="-5624184">
            <a:off x="13119760" y="-1737055"/>
            <a:ext cx="6733475" cy="5992793"/>
          </a:xfrm>
          <a:custGeom>
            <a:avLst/>
            <a:gdLst/>
            <a:ahLst/>
            <a:cxnLst/>
            <a:rect r="r" b="b" t="t" l="l"/>
            <a:pathLst>
              <a:path h="5992793" w="6733475">
                <a:moveTo>
                  <a:pt x="0" y="0"/>
                </a:moveTo>
                <a:lnTo>
                  <a:pt x="6733475" y="0"/>
                </a:lnTo>
                <a:lnTo>
                  <a:pt x="6733475" y="5992793"/>
                </a:lnTo>
                <a:lnTo>
                  <a:pt x="0" y="5992793"/>
                </a:lnTo>
                <a:lnTo>
                  <a:pt x="0" y="0"/>
                </a:lnTo>
                <a:close/>
              </a:path>
            </a:pathLst>
          </a:custGeom>
          <a:blipFill>
            <a:blip r:embed="rId2"/>
            <a:stretch>
              <a:fillRect l="0" t="0" r="0" b="0"/>
            </a:stretch>
          </a:blipFill>
        </p:spPr>
      </p:sp>
      <p:sp>
        <p:nvSpPr>
          <p:cNvPr name="Freeform 6" id="6"/>
          <p:cNvSpPr/>
          <p:nvPr/>
        </p:nvSpPr>
        <p:spPr>
          <a:xfrm flipH="false" flipV="false" rot="-5017281">
            <a:off x="12443448" y="484773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stretch>
              <a:fillRect l="0" t="0" r="0" b="0"/>
            </a:stretch>
          </a:blipFill>
        </p:spPr>
      </p:sp>
      <p:sp>
        <p:nvSpPr>
          <p:cNvPr name="Freeform 7" id="7"/>
          <p:cNvSpPr/>
          <p:nvPr/>
        </p:nvSpPr>
        <p:spPr>
          <a:xfrm flipH="false" flipV="false" rot="-10567437">
            <a:off x="14747337" y="5564130"/>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022668"/>
            <a:ext cx="18288000" cy="6227046"/>
          </a:xfrm>
          <a:custGeom>
            <a:avLst/>
            <a:gdLst/>
            <a:ahLst/>
            <a:cxnLst/>
            <a:rect r="r" b="b" t="t" l="l"/>
            <a:pathLst>
              <a:path h="6227046" w="18288000">
                <a:moveTo>
                  <a:pt x="0" y="0"/>
                </a:moveTo>
                <a:lnTo>
                  <a:pt x="18288000" y="0"/>
                </a:lnTo>
                <a:lnTo>
                  <a:pt x="18288000" y="6227046"/>
                </a:lnTo>
                <a:lnTo>
                  <a:pt x="0" y="6227046"/>
                </a:lnTo>
                <a:lnTo>
                  <a:pt x="0" y="0"/>
                </a:lnTo>
                <a:close/>
              </a:path>
            </a:pathLst>
          </a:custGeom>
          <a:blipFill>
            <a:blip r:embed="rId2"/>
            <a:stretch>
              <a:fillRect l="0" t="0" r="0" b="-1033"/>
            </a:stretch>
          </a:blipFill>
        </p:spPr>
      </p:sp>
      <p:sp>
        <p:nvSpPr>
          <p:cNvPr name="TextBox 3" id="3"/>
          <p:cNvSpPr txBox="true"/>
          <p:nvPr/>
        </p:nvSpPr>
        <p:spPr>
          <a:xfrm rot="0">
            <a:off x="1028700" y="267243"/>
            <a:ext cx="8115300" cy="1065714"/>
          </a:xfrm>
          <a:prstGeom prst="rect">
            <a:avLst/>
          </a:prstGeom>
        </p:spPr>
        <p:txBody>
          <a:bodyPr anchor="t" rtlCol="false" tIns="0" lIns="0" bIns="0" rIns="0">
            <a:spAutoFit/>
          </a:bodyPr>
          <a:lstStyle/>
          <a:p>
            <a:pPr algn="l">
              <a:lnSpc>
                <a:spcPts val="8345"/>
              </a:lnSpc>
            </a:pPr>
            <a:r>
              <a:rPr lang="en-US" sz="7072">
                <a:solidFill>
                  <a:srgbClr val="000000"/>
                </a:solidFill>
                <a:latin typeface="Montserrat Bold"/>
              </a:rPr>
              <a:t>Cải tiến kiến trúc</a:t>
            </a:r>
          </a:p>
        </p:txBody>
      </p:sp>
      <p:sp>
        <p:nvSpPr>
          <p:cNvPr name="TextBox 4" id="4"/>
          <p:cNvSpPr txBox="true"/>
          <p:nvPr/>
        </p:nvSpPr>
        <p:spPr>
          <a:xfrm rot="0">
            <a:off x="8476324" y="9610723"/>
            <a:ext cx="3002166" cy="445770"/>
          </a:xfrm>
          <a:prstGeom prst="rect">
            <a:avLst/>
          </a:prstGeom>
        </p:spPr>
        <p:txBody>
          <a:bodyPr anchor="t" rtlCol="false" tIns="0" lIns="0" bIns="0" rIns="0">
            <a:spAutoFit/>
          </a:bodyPr>
          <a:lstStyle/>
          <a:p>
            <a:pPr algn="l">
              <a:lnSpc>
                <a:spcPts val="3540"/>
              </a:lnSpc>
            </a:pPr>
            <a:r>
              <a:rPr lang="en-US" sz="3000">
                <a:solidFill>
                  <a:srgbClr val="000000"/>
                </a:solidFill>
                <a:latin typeface="Montserrat Bold"/>
              </a:rPr>
              <a:t>Kiến trúc UNet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94169">
            <a:off x="-3637053" y="6835781"/>
            <a:ext cx="5524759" cy="5283051"/>
          </a:xfrm>
          <a:custGeom>
            <a:avLst/>
            <a:gdLst/>
            <a:ahLst/>
            <a:cxnLst/>
            <a:rect r="r" b="b" t="t" l="l"/>
            <a:pathLst>
              <a:path h="5283051" w="5524759">
                <a:moveTo>
                  <a:pt x="0" y="0"/>
                </a:moveTo>
                <a:lnTo>
                  <a:pt x="5524759" y="0"/>
                </a:lnTo>
                <a:lnTo>
                  <a:pt x="5524759" y="5283051"/>
                </a:lnTo>
                <a:lnTo>
                  <a:pt x="0" y="5283051"/>
                </a:lnTo>
                <a:lnTo>
                  <a:pt x="0" y="0"/>
                </a:lnTo>
                <a:close/>
              </a:path>
            </a:pathLst>
          </a:custGeom>
          <a:blipFill>
            <a:blip r:embed="rId2"/>
            <a:stretch>
              <a:fillRect l="0" t="0" r="0" b="0"/>
            </a:stretch>
          </a:blipFill>
        </p:spPr>
      </p:sp>
      <p:sp>
        <p:nvSpPr>
          <p:cNvPr name="TextBox 3" id="3"/>
          <p:cNvSpPr txBox="true"/>
          <p:nvPr/>
        </p:nvSpPr>
        <p:spPr>
          <a:xfrm rot="0">
            <a:off x="434379" y="271268"/>
            <a:ext cx="8115300" cy="1065714"/>
          </a:xfrm>
          <a:prstGeom prst="rect">
            <a:avLst/>
          </a:prstGeom>
        </p:spPr>
        <p:txBody>
          <a:bodyPr anchor="t" rtlCol="false" tIns="0" lIns="0" bIns="0" rIns="0">
            <a:spAutoFit/>
          </a:bodyPr>
          <a:lstStyle/>
          <a:p>
            <a:pPr algn="l">
              <a:lnSpc>
                <a:spcPts val="8345"/>
              </a:lnSpc>
            </a:pPr>
            <a:r>
              <a:rPr lang="en-US" sz="7072">
                <a:solidFill>
                  <a:srgbClr val="000000"/>
                </a:solidFill>
                <a:latin typeface="Montserrat Bold"/>
              </a:rPr>
              <a:t>Cải tiến kiến trúc</a:t>
            </a:r>
          </a:p>
        </p:txBody>
      </p:sp>
      <p:sp>
        <p:nvSpPr>
          <p:cNvPr name="Freeform 4" id="4"/>
          <p:cNvSpPr/>
          <p:nvPr/>
        </p:nvSpPr>
        <p:spPr>
          <a:xfrm flipH="false" flipV="false" rot="-10094169">
            <a:off x="15266659" y="-4234701"/>
            <a:ext cx="5524759" cy="5283051"/>
          </a:xfrm>
          <a:custGeom>
            <a:avLst/>
            <a:gdLst/>
            <a:ahLst/>
            <a:cxnLst/>
            <a:rect r="r" b="b" t="t" l="l"/>
            <a:pathLst>
              <a:path h="5283051" w="5524759">
                <a:moveTo>
                  <a:pt x="0" y="0"/>
                </a:moveTo>
                <a:lnTo>
                  <a:pt x="5524759" y="0"/>
                </a:lnTo>
                <a:lnTo>
                  <a:pt x="5524759" y="5283051"/>
                </a:lnTo>
                <a:lnTo>
                  <a:pt x="0" y="5283051"/>
                </a:lnTo>
                <a:lnTo>
                  <a:pt x="0" y="0"/>
                </a:lnTo>
                <a:close/>
              </a:path>
            </a:pathLst>
          </a:custGeom>
          <a:blipFill>
            <a:blip r:embed="rId2"/>
            <a:stretch>
              <a:fillRect l="0" t="0" r="0" b="0"/>
            </a:stretch>
          </a:blipFill>
        </p:spPr>
      </p:sp>
      <p:sp>
        <p:nvSpPr>
          <p:cNvPr name="TextBox 5" id="5"/>
          <p:cNvSpPr txBox="true"/>
          <p:nvPr/>
        </p:nvSpPr>
        <p:spPr>
          <a:xfrm rot="0">
            <a:off x="346670" y="1479857"/>
            <a:ext cx="17594659" cy="6501928"/>
          </a:xfrm>
          <a:prstGeom prst="rect">
            <a:avLst/>
          </a:prstGeom>
        </p:spPr>
        <p:txBody>
          <a:bodyPr anchor="t" rtlCol="false" tIns="0" lIns="0" bIns="0" rIns="0">
            <a:spAutoFit/>
          </a:bodyPr>
          <a:lstStyle/>
          <a:p>
            <a:pPr algn="just">
              <a:lnSpc>
                <a:spcPts val="5714"/>
              </a:lnSpc>
            </a:pPr>
            <a:r>
              <a:rPr lang="en-US" sz="4081" spc="-40">
                <a:solidFill>
                  <a:srgbClr val="000000"/>
                </a:solidFill>
                <a:latin typeface="Montserrat"/>
              </a:rPr>
              <a:t>Một số cải tiến khác:</a:t>
            </a:r>
          </a:p>
          <a:p>
            <a:pPr algn="just">
              <a:lnSpc>
                <a:spcPts val="5714"/>
              </a:lnSpc>
            </a:pPr>
            <a:r>
              <a:rPr lang="en-US" sz="4081" spc="-40">
                <a:solidFill>
                  <a:srgbClr val="000000"/>
                </a:solidFill>
                <a:latin typeface="Montserrat"/>
              </a:rPr>
              <a:t>-Tăng độ sâu so với độ rộng trong khi giữ kích thước mô hình tương đối không đổi.</a:t>
            </a:r>
          </a:p>
          <a:p>
            <a:pPr algn="just">
              <a:lnSpc>
                <a:spcPts val="5714"/>
              </a:lnSpc>
            </a:pPr>
            <a:r>
              <a:rPr lang="en-US" sz="4081" spc="-40">
                <a:solidFill>
                  <a:srgbClr val="000000"/>
                </a:solidFill>
                <a:latin typeface="Montserrat"/>
              </a:rPr>
              <a:t>-Tăng số lượng đầu chú ý. Sử dụng attention ở các độ phân giải khác nhau (32x32, 16x16 và 8x8) thay vì chỉ ở 16x16.</a:t>
            </a:r>
          </a:p>
          <a:p>
            <a:pPr algn="just">
              <a:lnSpc>
                <a:spcPts val="5714"/>
              </a:lnSpc>
            </a:pPr>
            <a:r>
              <a:rPr lang="en-US" sz="4081" spc="-40">
                <a:solidFill>
                  <a:srgbClr val="000000"/>
                </a:solidFill>
                <a:latin typeface="Montserrat"/>
              </a:rPr>
              <a:t>-Sử dụng khối residual của BigGAN để thực hiện việc tăng kích thước (upsampling) và giảm kích thước (downsampling) của các đặc trưng (activations) để cải thiện hiệu suất của mô hình.</a:t>
            </a:r>
          </a:p>
          <a:p>
            <a:pPr algn="just">
              <a:lnSpc>
                <a:spcPts val="5714"/>
              </a:lnSpc>
              <a:spcBef>
                <a:spcPct val="0"/>
              </a:spcBef>
            </a:pPr>
            <a:r>
              <a:rPr lang="en-US" sz="4081" spc="-40">
                <a:solidFill>
                  <a:srgbClr val="000000"/>
                </a:solidFill>
                <a:latin typeface="Montserrat"/>
              </a:rPr>
              <a:t>-Thay đổi tỷ lệ (Rescaling) lớp residual với hệ số p=1/2.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94169">
            <a:off x="-2824917" y="6420690"/>
            <a:ext cx="5524759" cy="5283051"/>
          </a:xfrm>
          <a:custGeom>
            <a:avLst/>
            <a:gdLst/>
            <a:ahLst/>
            <a:cxnLst/>
            <a:rect r="r" b="b" t="t" l="l"/>
            <a:pathLst>
              <a:path h="5283051" w="5524759">
                <a:moveTo>
                  <a:pt x="0" y="0"/>
                </a:moveTo>
                <a:lnTo>
                  <a:pt x="5524758" y="0"/>
                </a:lnTo>
                <a:lnTo>
                  <a:pt x="5524758" y="5283050"/>
                </a:lnTo>
                <a:lnTo>
                  <a:pt x="0" y="5283050"/>
                </a:lnTo>
                <a:lnTo>
                  <a:pt x="0" y="0"/>
                </a:lnTo>
                <a:close/>
              </a:path>
            </a:pathLst>
          </a:custGeom>
          <a:blipFill>
            <a:blip r:embed="rId2"/>
            <a:stretch>
              <a:fillRect l="0" t="0" r="0" b="0"/>
            </a:stretch>
          </a:blipFill>
        </p:spPr>
      </p:sp>
      <p:sp>
        <p:nvSpPr>
          <p:cNvPr name="Freeform 3" id="3"/>
          <p:cNvSpPr/>
          <p:nvPr/>
        </p:nvSpPr>
        <p:spPr>
          <a:xfrm flipH="false" flipV="false" rot="0">
            <a:off x="2366846" y="1388431"/>
            <a:ext cx="14058980" cy="7510139"/>
          </a:xfrm>
          <a:custGeom>
            <a:avLst/>
            <a:gdLst/>
            <a:ahLst/>
            <a:cxnLst/>
            <a:rect r="r" b="b" t="t" l="l"/>
            <a:pathLst>
              <a:path h="7510139" w="14058980">
                <a:moveTo>
                  <a:pt x="0" y="0"/>
                </a:moveTo>
                <a:lnTo>
                  <a:pt x="14058980" y="0"/>
                </a:lnTo>
                <a:lnTo>
                  <a:pt x="14058980" y="7510138"/>
                </a:lnTo>
                <a:lnTo>
                  <a:pt x="0" y="7510138"/>
                </a:lnTo>
                <a:lnTo>
                  <a:pt x="0" y="0"/>
                </a:lnTo>
                <a:close/>
              </a:path>
            </a:pathLst>
          </a:custGeom>
          <a:blipFill>
            <a:blip r:embed="rId3"/>
            <a:stretch>
              <a:fillRect l="0" t="0" r="0" b="0"/>
            </a:stretch>
          </a:blipFill>
        </p:spPr>
      </p:sp>
      <p:sp>
        <p:nvSpPr>
          <p:cNvPr name="TextBox 4" id="4"/>
          <p:cNvSpPr txBox="true"/>
          <p:nvPr/>
        </p:nvSpPr>
        <p:spPr>
          <a:xfrm rot="0">
            <a:off x="6506522" y="9071740"/>
            <a:ext cx="6787495" cy="893445"/>
          </a:xfrm>
          <a:prstGeom prst="rect">
            <a:avLst/>
          </a:prstGeom>
        </p:spPr>
        <p:txBody>
          <a:bodyPr anchor="t" rtlCol="false" tIns="0" lIns="0" bIns="0" rIns="0">
            <a:spAutoFit/>
          </a:bodyPr>
          <a:lstStyle/>
          <a:p>
            <a:pPr algn="ctr">
              <a:lnSpc>
                <a:spcPts val="3540"/>
              </a:lnSpc>
            </a:pPr>
            <a:r>
              <a:rPr lang="en-US" sz="3000">
                <a:solidFill>
                  <a:srgbClr val="000000"/>
                </a:solidFill>
                <a:latin typeface="Montserrat Bold"/>
              </a:rPr>
              <a:t>BigGAN và ResBlock Upsampling/ ResBlock Downsampling</a:t>
            </a:r>
          </a:p>
        </p:txBody>
      </p:sp>
      <p:sp>
        <p:nvSpPr>
          <p:cNvPr name="TextBox 5" id="5"/>
          <p:cNvSpPr txBox="true"/>
          <p:nvPr/>
        </p:nvSpPr>
        <p:spPr>
          <a:xfrm rot="0">
            <a:off x="434379" y="271268"/>
            <a:ext cx="8115300" cy="1065714"/>
          </a:xfrm>
          <a:prstGeom prst="rect">
            <a:avLst/>
          </a:prstGeom>
        </p:spPr>
        <p:txBody>
          <a:bodyPr anchor="t" rtlCol="false" tIns="0" lIns="0" bIns="0" rIns="0">
            <a:spAutoFit/>
          </a:bodyPr>
          <a:lstStyle/>
          <a:p>
            <a:pPr algn="l">
              <a:lnSpc>
                <a:spcPts val="8345"/>
              </a:lnSpc>
            </a:pPr>
            <a:r>
              <a:rPr lang="en-US" sz="7072">
                <a:solidFill>
                  <a:srgbClr val="000000"/>
                </a:solidFill>
                <a:latin typeface="Montserrat Bold"/>
              </a:rPr>
              <a:t>Cải tiến kiến trúc</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7604" y="4744013"/>
            <a:ext cx="15941696" cy="5109518"/>
          </a:xfrm>
          <a:custGeom>
            <a:avLst/>
            <a:gdLst/>
            <a:ahLst/>
            <a:cxnLst/>
            <a:rect r="r" b="b" t="t" l="l"/>
            <a:pathLst>
              <a:path h="5109518" w="15941696">
                <a:moveTo>
                  <a:pt x="0" y="0"/>
                </a:moveTo>
                <a:lnTo>
                  <a:pt x="15941696" y="0"/>
                </a:lnTo>
                <a:lnTo>
                  <a:pt x="15941696" y="5109518"/>
                </a:lnTo>
                <a:lnTo>
                  <a:pt x="0" y="5109518"/>
                </a:lnTo>
                <a:lnTo>
                  <a:pt x="0" y="0"/>
                </a:lnTo>
                <a:close/>
              </a:path>
            </a:pathLst>
          </a:custGeom>
          <a:blipFill>
            <a:blip r:embed="rId2"/>
            <a:stretch>
              <a:fillRect l="0" t="0" r="0" b="0"/>
            </a:stretch>
          </a:blipFill>
        </p:spPr>
      </p:sp>
      <p:sp>
        <p:nvSpPr>
          <p:cNvPr name="TextBox 3" id="3"/>
          <p:cNvSpPr txBox="true"/>
          <p:nvPr/>
        </p:nvSpPr>
        <p:spPr>
          <a:xfrm rot="0">
            <a:off x="434379" y="271268"/>
            <a:ext cx="8115300" cy="1065714"/>
          </a:xfrm>
          <a:prstGeom prst="rect">
            <a:avLst/>
          </a:prstGeom>
        </p:spPr>
        <p:txBody>
          <a:bodyPr anchor="t" rtlCol="false" tIns="0" lIns="0" bIns="0" rIns="0">
            <a:spAutoFit/>
          </a:bodyPr>
          <a:lstStyle/>
          <a:p>
            <a:pPr algn="l">
              <a:lnSpc>
                <a:spcPts val="8345"/>
              </a:lnSpc>
            </a:pPr>
            <a:r>
              <a:rPr lang="en-US" sz="7072">
                <a:solidFill>
                  <a:srgbClr val="000000"/>
                </a:solidFill>
                <a:latin typeface="Montserrat Bold"/>
              </a:rPr>
              <a:t>Cải tiến kiến trúc</a:t>
            </a:r>
          </a:p>
        </p:txBody>
      </p:sp>
      <p:sp>
        <p:nvSpPr>
          <p:cNvPr name="TextBox 4" id="4"/>
          <p:cNvSpPr txBox="true"/>
          <p:nvPr/>
        </p:nvSpPr>
        <p:spPr>
          <a:xfrm rot="0">
            <a:off x="2350848" y="1687948"/>
            <a:ext cx="13586304" cy="2647950"/>
          </a:xfrm>
          <a:prstGeom prst="rect">
            <a:avLst/>
          </a:prstGeom>
        </p:spPr>
        <p:txBody>
          <a:bodyPr anchor="t" rtlCol="false" tIns="0" lIns="0" bIns="0" rIns="0">
            <a:spAutoFit/>
          </a:bodyPr>
          <a:lstStyle/>
          <a:p>
            <a:pPr algn="just">
              <a:lnSpc>
                <a:spcPts val="4200"/>
              </a:lnSpc>
              <a:spcBef>
                <a:spcPct val="0"/>
              </a:spcBef>
            </a:pPr>
            <a:r>
              <a:rPr lang="en-US" sz="3000" spc="-30">
                <a:solidFill>
                  <a:srgbClr val="000000"/>
                </a:solidFill>
                <a:latin typeface="Montserrat"/>
              </a:rPr>
              <a:t>Mô hình với những thay đổi kiến trúc này được huấn luyện trên ImageNet (128x128) và so sánh hiệu suất của chúng bằng chỉ số Fréchet Inception Distance (FID) tại hai điểm huấn luyện khác nhau (700K and 1200K iterations) như bảng dưới. Ngoại trừ việc thay đổi tỷ lệ lớp residual, tất cả các sửa đổi khác đều cải thiện hiệu suất của mô hình.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94169">
            <a:off x="-2824917" y="6420690"/>
            <a:ext cx="5524759" cy="5283051"/>
          </a:xfrm>
          <a:custGeom>
            <a:avLst/>
            <a:gdLst/>
            <a:ahLst/>
            <a:cxnLst/>
            <a:rect r="r" b="b" t="t" l="l"/>
            <a:pathLst>
              <a:path h="5283051" w="5524759">
                <a:moveTo>
                  <a:pt x="0" y="0"/>
                </a:moveTo>
                <a:lnTo>
                  <a:pt x="5524758" y="0"/>
                </a:lnTo>
                <a:lnTo>
                  <a:pt x="5524758" y="5283050"/>
                </a:lnTo>
                <a:lnTo>
                  <a:pt x="0" y="5283050"/>
                </a:lnTo>
                <a:lnTo>
                  <a:pt x="0" y="0"/>
                </a:lnTo>
                <a:close/>
              </a:path>
            </a:pathLst>
          </a:custGeom>
          <a:blipFill>
            <a:blip r:embed="rId2"/>
            <a:stretch>
              <a:fillRect l="0" t="0" r="0" b="0"/>
            </a:stretch>
          </a:blipFill>
        </p:spPr>
      </p:sp>
      <p:sp>
        <p:nvSpPr>
          <p:cNvPr name="Freeform 3" id="3"/>
          <p:cNvSpPr/>
          <p:nvPr/>
        </p:nvSpPr>
        <p:spPr>
          <a:xfrm flipH="false" flipV="false" rot="0">
            <a:off x="3435454" y="4206632"/>
            <a:ext cx="11417093" cy="6080368"/>
          </a:xfrm>
          <a:custGeom>
            <a:avLst/>
            <a:gdLst/>
            <a:ahLst/>
            <a:cxnLst/>
            <a:rect r="r" b="b" t="t" l="l"/>
            <a:pathLst>
              <a:path h="6080368" w="11417093">
                <a:moveTo>
                  <a:pt x="0" y="0"/>
                </a:moveTo>
                <a:lnTo>
                  <a:pt x="11417092" y="0"/>
                </a:lnTo>
                <a:lnTo>
                  <a:pt x="11417092" y="6080368"/>
                </a:lnTo>
                <a:lnTo>
                  <a:pt x="0" y="6080368"/>
                </a:lnTo>
                <a:lnTo>
                  <a:pt x="0" y="0"/>
                </a:lnTo>
                <a:close/>
              </a:path>
            </a:pathLst>
          </a:custGeom>
          <a:blipFill>
            <a:blip r:embed="rId3"/>
            <a:stretch>
              <a:fillRect l="0" t="0" r="0" b="0"/>
            </a:stretch>
          </a:blipFill>
        </p:spPr>
      </p:sp>
      <p:sp>
        <p:nvSpPr>
          <p:cNvPr name="TextBox 4" id="4"/>
          <p:cNvSpPr txBox="true"/>
          <p:nvPr/>
        </p:nvSpPr>
        <p:spPr>
          <a:xfrm rot="0">
            <a:off x="434379" y="271268"/>
            <a:ext cx="8115300" cy="1065714"/>
          </a:xfrm>
          <a:prstGeom prst="rect">
            <a:avLst/>
          </a:prstGeom>
        </p:spPr>
        <p:txBody>
          <a:bodyPr anchor="t" rtlCol="false" tIns="0" lIns="0" bIns="0" rIns="0">
            <a:spAutoFit/>
          </a:bodyPr>
          <a:lstStyle/>
          <a:p>
            <a:pPr algn="l">
              <a:lnSpc>
                <a:spcPts val="8345"/>
              </a:lnSpc>
            </a:pPr>
            <a:r>
              <a:rPr lang="en-US" sz="7072">
                <a:solidFill>
                  <a:srgbClr val="000000"/>
                </a:solidFill>
                <a:latin typeface="Montserrat Bold"/>
              </a:rPr>
              <a:t>Cải tiến kiến trúc</a:t>
            </a:r>
          </a:p>
        </p:txBody>
      </p:sp>
      <p:sp>
        <p:nvSpPr>
          <p:cNvPr name="TextBox 5" id="5"/>
          <p:cNvSpPr txBox="true"/>
          <p:nvPr/>
        </p:nvSpPr>
        <p:spPr>
          <a:xfrm rot="0">
            <a:off x="2350848" y="1503490"/>
            <a:ext cx="13586304" cy="2114550"/>
          </a:xfrm>
          <a:prstGeom prst="rect">
            <a:avLst/>
          </a:prstGeom>
        </p:spPr>
        <p:txBody>
          <a:bodyPr anchor="t" rtlCol="false" tIns="0" lIns="0" bIns="0" rIns="0">
            <a:spAutoFit/>
          </a:bodyPr>
          <a:lstStyle/>
          <a:p>
            <a:pPr algn="just">
              <a:lnSpc>
                <a:spcPts val="4200"/>
              </a:lnSpc>
              <a:spcBef>
                <a:spcPct val="0"/>
              </a:spcBef>
            </a:pPr>
            <a:r>
              <a:rPr lang="en-US" sz="3000" spc="-30">
                <a:solidFill>
                  <a:srgbClr val="000000"/>
                </a:solidFill>
                <a:latin typeface="Montserrat"/>
              </a:rPr>
              <a:t>Ngoài ra, 2 kiểu cấu hình attention được nghiên cứu sử dụng là constant attention heads và constant channels per head. Bảng dưới so sánh kết quả của 2 loại cấu hình và cho thấy việc tăng hay giảm số lượng đầu chú ý và số lượng kênh trên 1 đầu chú ý ảnh hưởng thế nào đến chỉ số FID.</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34379" y="271268"/>
            <a:ext cx="8115300" cy="1065714"/>
          </a:xfrm>
          <a:prstGeom prst="rect">
            <a:avLst/>
          </a:prstGeom>
        </p:spPr>
        <p:txBody>
          <a:bodyPr anchor="t" rtlCol="false" tIns="0" lIns="0" bIns="0" rIns="0">
            <a:spAutoFit/>
          </a:bodyPr>
          <a:lstStyle/>
          <a:p>
            <a:pPr algn="l">
              <a:lnSpc>
                <a:spcPts val="8345"/>
              </a:lnSpc>
            </a:pPr>
            <a:r>
              <a:rPr lang="en-US" sz="7072">
                <a:solidFill>
                  <a:srgbClr val="000000"/>
                </a:solidFill>
                <a:latin typeface="Montserrat Bold"/>
              </a:rPr>
              <a:t>Cải tiến kiến trúc</a:t>
            </a:r>
          </a:p>
        </p:txBody>
      </p:sp>
      <p:sp>
        <p:nvSpPr>
          <p:cNvPr name="TextBox 3" id="3"/>
          <p:cNvSpPr txBox="true"/>
          <p:nvPr/>
        </p:nvSpPr>
        <p:spPr>
          <a:xfrm rot="0">
            <a:off x="1652344" y="1270307"/>
            <a:ext cx="15247997" cy="8362091"/>
          </a:xfrm>
          <a:prstGeom prst="rect">
            <a:avLst/>
          </a:prstGeom>
        </p:spPr>
        <p:txBody>
          <a:bodyPr anchor="t" rtlCol="false" tIns="0" lIns="0" bIns="0" rIns="0">
            <a:spAutoFit/>
          </a:bodyPr>
          <a:lstStyle/>
          <a:p>
            <a:pPr algn="just">
              <a:lnSpc>
                <a:spcPts val="4713"/>
              </a:lnSpc>
            </a:pPr>
            <a:r>
              <a:rPr lang="en-US" sz="3366" spc="-33">
                <a:solidFill>
                  <a:srgbClr val="000000"/>
                </a:solidFill>
                <a:latin typeface="Montserrat"/>
              </a:rPr>
              <a:t>Ngoài ra, 1 lớp được gọi là adaptive group normalization (AdaGN) cũng được thử nghiệm và sử dụng, trong đó lớp timestep và class embedding được tích hợp vào từng khối ResBlock sau thao tác chuẩn hóa nhóm với công thức: AdaGN(h, y) = ys GroupNorm(h) + yb trong đó h là kích hoạt trung gian của khối sau lần tích chập đầu tiên, và y = [ys, yb] thu được từ phép chiếu tuyến tính của lớp timestep và class embedding.</a:t>
            </a:r>
          </a:p>
          <a:p>
            <a:pPr algn="just">
              <a:lnSpc>
                <a:spcPts val="4713"/>
              </a:lnSpc>
            </a:pPr>
          </a:p>
          <a:p>
            <a:pPr algn="just">
              <a:lnSpc>
                <a:spcPts val="4713"/>
              </a:lnSpc>
            </a:pPr>
            <a:r>
              <a:rPr lang="en-US" sz="3366" spc="-33">
                <a:solidFill>
                  <a:srgbClr val="000000"/>
                </a:solidFill>
                <a:latin typeface="Montserrat"/>
              </a:rPr>
              <a:t>M</a:t>
            </a:r>
            <a:r>
              <a:rPr lang="en-US" sz="3366" spc="-33">
                <a:solidFill>
                  <a:srgbClr val="000000"/>
                </a:solidFill>
                <a:latin typeface="Montserrat"/>
              </a:rPr>
              <a:t>ô hình cuối cùng được chọn có cải thiện như sau:</a:t>
            </a:r>
          </a:p>
          <a:p>
            <a:pPr algn="just">
              <a:lnSpc>
                <a:spcPts val="4713"/>
              </a:lnSpc>
            </a:pPr>
            <a:r>
              <a:rPr lang="en-US" sz="3366" spc="-33">
                <a:solidFill>
                  <a:srgbClr val="000000"/>
                </a:solidFill>
                <a:latin typeface="Montserrat"/>
              </a:rPr>
              <a:t>-Chiều rộng thay đổi với 2 khối ResBlock  cho mỗi độ phân giải.</a:t>
            </a:r>
          </a:p>
          <a:p>
            <a:pPr algn="just">
              <a:lnSpc>
                <a:spcPts val="4713"/>
              </a:lnSpc>
            </a:pPr>
            <a:r>
              <a:rPr lang="en-US" sz="3366" spc="-33">
                <a:solidFill>
                  <a:srgbClr val="000000"/>
                </a:solidFill>
                <a:latin typeface="Montserrat"/>
              </a:rPr>
              <a:t>-Lớp multiple heads với 64 kênh trên 1 đầu.</a:t>
            </a:r>
          </a:p>
          <a:p>
            <a:pPr algn="just">
              <a:lnSpc>
                <a:spcPts val="4713"/>
              </a:lnSpc>
            </a:pPr>
            <a:r>
              <a:rPr lang="en-US" sz="3366" spc="-33">
                <a:solidFill>
                  <a:srgbClr val="000000"/>
                </a:solidFill>
                <a:latin typeface="Montserrat"/>
              </a:rPr>
              <a:t>-Attention tại độ phân giải 32, 16 và 8.</a:t>
            </a:r>
          </a:p>
          <a:p>
            <a:pPr algn="just">
              <a:lnSpc>
                <a:spcPts val="4713"/>
              </a:lnSpc>
            </a:pPr>
            <a:r>
              <a:rPr lang="en-US" sz="3366" spc="-33">
                <a:solidFill>
                  <a:srgbClr val="000000"/>
                </a:solidFill>
                <a:latin typeface="Montserrat"/>
              </a:rPr>
              <a:t>-Sử dụng BigGAN cho upsampling và downsampling, cũng như sư dụng AdaGN để chèn timestep và class embedding vào các khối.</a:t>
            </a:r>
          </a:p>
          <a:p>
            <a:pPr algn="just">
              <a:lnSpc>
                <a:spcPts val="4713"/>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94169">
            <a:off x="-2824917" y="6420690"/>
            <a:ext cx="5524759" cy="5283051"/>
          </a:xfrm>
          <a:custGeom>
            <a:avLst/>
            <a:gdLst/>
            <a:ahLst/>
            <a:cxnLst/>
            <a:rect r="r" b="b" t="t" l="l"/>
            <a:pathLst>
              <a:path h="5283051" w="5524759">
                <a:moveTo>
                  <a:pt x="0" y="0"/>
                </a:moveTo>
                <a:lnTo>
                  <a:pt x="5524758" y="0"/>
                </a:lnTo>
                <a:lnTo>
                  <a:pt x="5524758" y="5283050"/>
                </a:lnTo>
                <a:lnTo>
                  <a:pt x="0" y="5283050"/>
                </a:lnTo>
                <a:lnTo>
                  <a:pt x="0" y="0"/>
                </a:lnTo>
                <a:close/>
              </a:path>
            </a:pathLst>
          </a:custGeom>
          <a:blipFill>
            <a:blip r:embed="rId2"/>
            <a:stretch>
              <a:fillRect l="0" t="0" r="0" b="0"/>
            </a:stretch>
          </a:blipFill>
        </p:spPr>
      </p:sp>
      <p:sp>
        <p:nvSpPr>
          <p:cNvPr name="Freeform 3" id="3"/>
          <p:cNvSpPr/>
          <p:nvPr/>
        </p:nvSpPr>
        <p:spPr>
          <a:xfrm flipH="false" flipV="false" rot="0">
            <a:off x="3759387" y="3362098"/>
            <a:ext cx="11412614" cy="6564778"/>
          </a:xfrm>
          <a:custGeom>
            <a:avLst/>
            <a:gdLst/>
            <a:ahLst/>
            <a:cxnLst/>
            <a:rect r="r" b="b" t="t" l="l"/>
            <a:pathLst>
              <a:path h="6564778" w="11412614">
                <a:moveTo>
                  <a:pt x="0" y="0"/>
                </a:moveTo>
                <a:lnTo>
                  <a:pt x="11412615" y="0"/>
                </a:lnTo>
                <a:lnTo>
                  <a:pt x="11412615" y="6564778"/>
                </a:lnTo>
                <a:lnTo>
                  <a:pt x="0" y="6564778"/>
                </a:lnTo>
                <a:lnTo>
                  <a:pt x="0" y="0"/>
                </a:lnTo>
                <a:close/>
              </a:path>
            </a:pathLst>
          </a:custGeom>
          <a:blipFill>
            <a:blip r:embed="rId3"/>
            <a:stretch>
              <a:fillRect l="0" t="0" r="0" b="0"/>
            </a:stretch>
          </a:blipFill>
        </p:spPr>
      </p:sp>
      <p:sp>
        <p:nvSpPr>
          <p:cNvPr name="TextBox 4" id="4"/>
          <p:cNvSpPr txBox="true"/>
          <p:nvPr/>
        </p:nvSpPr>
        <p:spPr>
          <a:xfrm rot="0">
            <a:off x="434379" y="271268"/>
            <a:ext cx="9031315" cy="1065714"/>
          </a:xfrm>
          <a:prstGeom prst="rect">
            <a:avLst/>
          </a:prstGeom>
        </p:spPr>
        <p:txBody>
          <a:bodyPr anchor="t" rtlCol="false" tIns="0" lIns="0" bIns="0" rIns="0">
            <a:spAutoFit/>
          </a:bodyPr>
          <a:lstStyle/>
          <a:p>
            <a:pPr algn="l">
              <a:lnSpc>
                <a:spcPts val="8345"/>
              </a:lnSpc>
            </a:pPr>
            <a:r>
              <a:rPr lang="en-US" sz="7072">
                <a:solidFill>
                  <a:srgbClr val="000000"/>
                </a:solidFill>
                <a:latin typeface="Montserrat Bold"/>
              </a:rPr>
              <a:t>Classifier Guidance</a:t>
            </a:r>
          </a:p>
        </p:txBody>
      </p:sp>
      <p:sp>
        <p:nvSpPr>
          <p:cNvPr name="TextBox 5" id="5"/>
          <p:cNvSpPr txBox="true"/>
          <p:nvPr/>
        </p:nvSpPr>
        <p:spPr>
          <a:xfrm rot="0">
            <a:off x="69978" y="1289357"/>
            <a:ext cx="18148045" cy="1765881"/>
          </a:xfrm>
          <a:prstGeom prst="rect">
            <a:avLst/>
          </a:prstGeom>
        </p:spPr>
        <p:txBody>
          <a:bodyPr anchor="t" rtlCol="false" tIns="0" lIns="0" bIns="0" rIns="0">
            <a:spAutoFit/>
          </a:bodyPr>
          <a:lstStyle/>
          <a:p>
            <a:pPr algn="just">
              <a:lnSpc>
                <a:spcPts val="3507"/>
              </a:lnSpc>
            </a:pPr>
            <a:r>
              <a:rPr lang="en-US" sz="2505" spc="-25">
                <a:solidFill>
                  <a:srgbClr val="000000"/>
                </a:solidFill>
                <a:latin typeface="Montserrat"/>
              </a:rPr>
              <a:t>Phát triển diffusion model dựa trên class labels dựa trên classifier</a:t>
            </a:r>
          </a:p>
          <a:p>
            <a:pPr algn="just">
              <a:lnSpc>
                <a:spcPts val="3507"/>
              </a:lnSpc>
            </a:pPr>
            <a:r>
              <a:rPr lang="en-US" sz="2505" spc="-25">
                <a:solidFill>
                  <a:srgbClr val="000000"/>
                </a:solidFill>
                <a:latin typeface="Montserrat"/>
              </a:rPr>
              <a:t>Bằng cách tận dụng gradients của classifier.</a:t>
            </a:r>
          </a:p>
          <a:p>
            <a:pPr algn="just">
              <a:lnSpc>
                <a:spcPts val="3507"/>
              </a:lnSpc>
            </a:pPr>
            <a:r>
              <a:rPr lang="en-US" sz="2505" spc="-25">
                <a:solidFill>
                  <a:srgbClr val="000000"/>
                </a:solidFill>
                <a:latin typeface="Montserrat"/>
              </a:rPr>
              <a:t>Cụ thể, ta train classifier p(y|x­t, t) trên ảnh xt sau đó dùng gradients để hướng dẫn diffusion model lấy mẫu lớp y</a:t>
            </a:r>
          </a:p>
          <a:p>
            <a:pPr algn="just">
              <a:lnSpc>
                <a:spcPts val="3507"/>
              </a:lnSpc>
              <a:spcBef>
                <a:spcPct val="0"/>
              </a:spcBef>
            </a:pPr>
            <a:r>
              <a:rPr lang="en-US" sz="2505" spc="-25">
                <a:solidFill>
                  <a:srgbClr val="000000"/>
                </a:solidFill>
                <a:latin typeface="Montserrat"/>
              </a:rPr>
              <a:t>Quá trình lấy mẫu:</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774503"/>
            <a:ext cx="18288000" cy="6512497"/>
          </a:xfrm>
          <a:custGeom>
            <a:avLst/>
            <a:gdLst/>
            <a:ahLst/>
            <a:cxnLst/>
            <a:rect r="r" b="b" t="t" l="l"/>
            <a:pathLst>
              <a:path h="6512497" w="18288000">
                <a:moveTo>
                  <a:pt x="0" y="0"/>
                </a:moveTo>
                <a:lnTo>
                  <a:pt x="18288000" y="0"/>
                </a:lnTo>
                <a:lnTo>
                  <a:pt x="18288000" y="6512497"/>
                </a:lnTo>
                <a:lnTo>
                  <a:pt x="0" y="6512497"/>
                </a:lnTo>
                <a:lnTo>
                  <a:pt x="0" y="0"/>
                </a:lnTo>
                <a:close/>
              </a:path>
            </a:pathLst>
          </a:custGeom>
          <a:blipFill>
            <a:blip r:embed="rId2"/>
            <a:stretch>
              <a:fillRect l="0" t="0" r="0" b="0"/>
            </a:stretch>
          </a:blipFill>
        </p:spPr>
      </p:sp>
      <p:sp>
        <p:nvSpPr>
          <p:cNvPr name="TextBox 3" id="3"/>
          <p:cNvSpPr txBox="true"/>
          <p:nvPr/>
        </p:nvSpPr>
        <p:spPr>
          <a:xfrm rot="0">
            <a:off x="112685" y="99586"/>
            <a:ext cx="9031315" cy="1065714"/>
          </a:xfrm>
          <a:prstGeom prst="rect">
            <a:avLst/>
          </a:prstGeom>
        </p:spPr>
        <p:txBody>
          <a:bodyPr anchor="t" rtlCol="false" tIns="0" lIns="0" bIns="0" rIns="0">
            <a:spAutoFit/>
          </a:bodyPr>
          <a:lstStyle/>
          <a:p>
            <a:pPr algn="l">
              <a:lnSpc>
                <a:spcPts val="8345"/>
              </a:lnSpc>
            </a:pPr>
            <a:r>
              <a:rPr lang="en-US" sz="7072">
                <a:solidFill>
                  <a:srgbClr val="000000"/>
                </a:solidFill>
                <a:latin typeface="Montserrat Bold"/>
              </a:rPr>
              <a:t>Classifier Guidance</a:t>
            </a:r>
          </a:p>
        </p:txBody>
      </p:sp>
      <p:sp>
        <p:nvSpPr>
          <p:cNvPr name="TextBox 4" id="4"/>
          <p:cNvSpPr txBox="true"/>
          <p:nvPr/>
        </p:nvSpPr>
        <p:spPr>
          <a:xfrm rot="0">
            <a:off x="0" y="1117675"/>
            <a:ext cx="18148045" cy="2656828"/>
          </a:xfrm>
          <a:prstGeom prst="rect">
            <a:avLst/>
          </a:prstGeom>
        </p:spPr>
        <p:txBody>
          <a:bodyPr anchor="t" rtlCol="false" tIns="0" lIns="0" bIns="0" rIns="0">
            <a:spAutoFit/>
          </a:bodyPr>
          <a:lstStyle/>
          <a:p>
            <a:pPr algn="just">
              <a:lnSpc>
                <a:spcPts val="3507"/>
              </a:lnSpc>
            </a:pPr>
            <a:r>
              <a:rPr lang="en-US" sz="2505" spc="-25">
                <a:solidFill>
                  <a:srgbClr val="000000"/>
                </a:solidFill>
                <a:latin typeface="Montserrat"/>
              </a:rPr>
              <a:t>-Khi hiện thực trên ImageNet model không có điều kiện, p(x), thực nghiệm cho thấy nên scale gradients với 1 số lớn hơn 1. </a:t>
            </a:r>
          </a:p>
          <a:p>
            <a:pPr algn="just">
              <a:lnSpc>
                <a:spcPts val="3507"/>
              </a:lnSpc>
            </a:pPr>
            <a:r>
              <a:rPr lang="en-US" sz="2505" spc="-25">
                <a:solidFill>
                  <a:srgbClr val="000000"/>
                </a:solidFill>
                <a:latin typeface="Montserrat"/>
              </a:rPr>
              <a:t>o   Với scale 1, quan sát được classifier đạt xác suất khoảng 50% với class mong muốn. Các mẫu này không khớp với class mong muốn khi kiểm tra trực quan</a:t>
            </a:r>
          </a:p>
          <a:p>
            <a:pPr algn="just">
              <a:lnSpc>
                <a:spcPts val="3507"/>
              </a:lnSpc>
            </a:pPr>
            <a:r>
              <a:rPr lang="en-US" sz="2505" spc="-25">
                <a:solidFill>
                  <a:srgbClr val="000000"/>
                </a:solidFill>
                <a:latin typeface="Montserrat"/>
              </a:rPr>
              <a:t>o   Với scale lớn hơn 1, và classifier có thể đạt xác suất gần 100%. Cụ thể quan sát trong hình dưới :</a:t>
            </a:r>
          </a:p>
          <a:p>
            <a:pPr algn="just">
              <a:lnSpc>
                <a:spcPts val="3507"/>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60506" y="4823102"/>
            <a:ext cx="15998794" cy="4953294"/>
          </a:xfrm>
          <a:custGeom>
            <a:avLst/>
            <a:gdLst/>
            <a:ahLst/>
            <a:cxnLst/>
            <a:rect r="r" b="b" t="t" l="l"/>
            <a:pathLst>
              <a:path h="4953294" w="15998794">
                <a:moveTo>
                  <a:pt x="0" y="0"/>
                </a:moveTo>
                <a:lnTo>
                  <a:pt x="15998794" y="0"/>
                </a:lnTo>
                <a:lnTo>
                  <a:pt x="15998794" y="4953294"/>
                </a:lnTo>
                <a:lnTo>
                  <a:pt x="0" y="4953294"/>
                </a:lnTo>
                <a:lnTo>
                  <a:pt x="0" y="0"/>
                </a:lnTo>
                <a:close/>
              </a:path>
            </a:pathLst>
          </a:custGeom>
          <a:blipFill>
            <a:blip r:embed="rId2"/>
            <a:stretch>
              <a:fillRect l="-1073" t="0" r="-1073" b="0"/>
            </a:stretch>
          </a:blipFill>
        </p:spPr>
      </p:sp>
      <p:sp>
        <p:nvSpPr>
          <p:cNvPr name="TextBox 3" id="3"/>
          <p:cNvSpPr txBox="true"/>
          <p:nvPr/>
        </p:nvSpPr>
        <p:spPr>
          <a:xfrm rot="0">
            <a:off x="434379" y="271268"/>
            <a:ext cx="9031315" cy="1065714"/>
          </a:xfrm>
          <a:prstGeom prst="rect">
            <a:avLst/>
          </a:prstGeom>
        </p:spPr>
        <p:txBody>
          <a:bodyPr anchor="t" rtlCol="false" tIns="0" lIns="0" bIns="0" rIns="0">
            <a:spAutoFit/>
          </a:bodyPr>
          <a:lstStyle/>
          <a:p>
            <a:pPr algn="l">
              <a:lnSpc>
                <a:spcPts val="8345"/>
              </a:lnSpc>
            </a:pPr>
            <a:r>
              <a:rPr lang="en-US" sz="7072">
                <a:solidFill>
                  <a:srgbClr val="000000"/>
                </a:solidFill>
                <a:latin typeface="Montserrat Bold"/>
              </a:rPr>
              <a:t>Classifier Guidance</a:t>
            </a:r>
          </a:p>
        </p:txBody>
      </p:sp>
      <p:sp>
        <p:nvSpPr>
          <p:cNvPr name="TextBox 4" id="4"/>
          <p:cNvSpPr txBox="true"/>
          <p:nvPr/>
        </p:nvSpPr>
        <p:spPr>
          <a:xfrm rot="0">
            <a:off x="805714" y="1717775"/>
            <a:ext cx="10770643" cy="1950367"/>
          </a:xfrm>
          <a:prstGeom prst="rect">
            <a:avLst/>
          </a:prstGeom>
        </p:spPr>
        <p:txBody>
          <a:bodyPr anchor="t" rtlCol="false" tIns="0" lIns="0" bIns="0" rIns="0">
            <a:spAutoFit/>
          </a:bodyPr>
          <a:lstStyle/>
          <a:p>
            <a:pPr algn="just">
              <a:lnSpc>
                <a:spcPts val="3951"/>
              </a:lnSpc>
              <a:spcBef>
                <a:spcPct val="0"/>
              </a:spcBef>
            </a:pPr>
            <a:r>
              <a:rPr lang="en-US" sz="2822" spc="-28">
                <a:solidFill>
                  <a:srgbClr val="000000"/>
                </a:solidFill>
                <a:latin typeface="Montserrat"/>
              </a:rPr>
              <a:t>- Hình dưới là ảnh hưởng của gradient scale.Với scale &gt; 1, ta đánh đổi giá trị recall (độ đa dạng) để có precision và IS (độ trung thực) cao hơn. FID và sFID đều dựa vào độ đa dạng và trung thực, giá trị tốt nhất của chúng ở điểm trung gian.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447849" y="4010544"/>
            <a:ext cx="13392302" cy="1616809"/>
          </a:xfrm>
          <a:prstGeom prst="rect">
            <a:avLst/>
          </a:prstGeom>
        </p:spPr>
        <p:txBody>
          <a:bodyPr anchor="t" rtlCol="false" tIns="0" lIns="0" bIns="0" rIns="0">
            <a:spAutoFit/>
          </a:bodyPr>
          <a:lstStyle/>
          <a:p>
            <a:pPr algn="ctr">
              <a:lnSpc>
                <a:spcPts val="12622"/>
              </a:lnSpc>
            </a:pPr>
            <a:r>
              <a:rPr lang="en-US" sz="10697">
                <a:solidFill>
                  <a:srgbClr val="000000"/>
                </a:solidFill>
                <a:latin typeface="Montserrat Medium"/>
              </a:rPr>
              <a:t>KẾT THÚC</a:t>
            </a:r>
          </a:p>
        </p:txBody>
      </p:sp>
      <p:sp>
        <p:nvSpPr>
          <p:cNvPr name="Freeform 3" id="3"/>
          <p:cNvSpPr/>
          <p:nvPr/>
        </p:nvSpPr>
        <p:spPr>
          <a:xfrm flipH="false" flipV="false" rot="-5624184">
            <a:off x="13119760" y="-1737055"/>
            <a:ext cx="6733475" cy="5992793"/>
          </a:xfrm>
          <a:custGeom>
            <a:avLst/>
            <a:gdLst/>
            <a:ahLst/>
            <a:cxnLst/>
            <a:rect r="r" b="b" t="t" l="l"/>
            <a:pathLst>
              <a:path h="5992793" w="6733475">
                <a:moveTo>
                  <a:pt x="0" y="0"/>
                </a:moveTo>
                <a:lnTo>
                  <a:pt x="6733475" y="0"/>
                </a:lnTo>
                <a:lnTo>
                  <a:pt x="6733475" y="5992793"/>
                </a:lnTo>
                <a:lnTo>
                  <a:pt x="0" y="5992793"/>
                </a:lnTo>
                <a:lnTo>
                  <a:pt x="0" y="0"/>
                </a:lnTo>
                <a:close/>
              </a:path>
            </a:pathLst>
          </a:custGeom>
          <a:blipFill>
            <a:blip r:embed="rId2"/>
            <a:stretch>
              <a:fillRect l="0" t="0" r="0" b="0"/>
            </a:stretch>
          </a:blipFill>
        </p:spPr>
      </p:sp>
      <p:sp>
        <p:nvSpPr>
          <p:cNvPr name="Freeform 4" id="4"/>
          <p:cNvSpPr/>
          <p:nvPr/>
        </p:nvSpPr>
        <p:spPr>
          <a:xfrm flipH="false" flipV="false" rot="-10567437">
            <a:off x="-1273555" y="4938127"/>
            <a:ext cx="3789612" cy="3623816"/>
          </a:xfrm>
          <a:custGeom>
            <a:avLst/>
            <a:gdLst/>
            <a:ahLst/>
            <a:cxnLst/>
            <a:rect r="r" b="b" t="t" l="l"/>
            <a:pathLst>
              <a:path h="3623816" w="3789612">
                <a:moveTo>
                  <a:pt x="0" y="0"/>
                </a:moveTo>
                <a:lnTo>
                  <a:pt x="3789611" y="0"/>
                </a:lnTo>
                <a:lnTo>
                  <a:pt x="3789611" y="3623817"/>
                </a:lnTo>
                <a:lnTo>
                  <a:pt x="0" y="3623817"/>
                </a:lnTo>
                <a:lnTo>
                  <a:pt x="0" y="0"/>
                </a:lnTo>
                <a:close/>
              </a:path>
            </a:pathLst>
          </a:custGeom>
          <a:blipFill>
            <a:blip r:embed="rId3"/>
            <a:stretch>
              <a:fillRect l="0" t="0" r="0" b="0"/>
            </a:stretch>
          </a:blipFill>
        </p:spPr>
      </p:sp>
      <p:sp>
        <p:nvSpPr>
          <p:cNvPr name="TextBox 5" id="5"/>
          <p:cNvSpPr txBox="true"/>
          <p:nvPr/>
        </p:nvSpPr>
        <p:spPr>
          <a:xfrm rot="0">
            <a:off x="4452789" y="6268388"/>
            <a:ext cx="9382423" cy="877570"/>
          </a:xfrm>
          <a:prstGeom prst="rect">
            <a:avLst/>
          </a:prstGeom>
        </p:spPr>
        <p:txBody>
          <a:bodyPr anchor="t" rtlCol="false" tIns="0" lIns="0" bIns="0" rIns="0">
            <a:spAutoFit/>
          </a:bodyPr>
          <a:lstStyle/>
          <a:p>
            <a:pPr algn="ctr">
              <a:lnSpc>
                <a:spcPts val="7279"/>
              </a:lnSpc>
            </a:pPr>
            <a:r>
              <a:rPr lang="en-US" sz="5199">
                <a:solidFill>
                  <a:srgbClr val="000000"/>
                </a:solidFill>
                <a:latin typeface="Montserrat Bold"/>
              </a:rPr>
              <a:t>CẢM ƠN VÌ ĐÃ LẮNG NGHE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77137" y="280232"/>
            <a:ext cx="16557441" cy="5294814"/>
          </a:xfrm>
          <a:prstGeom prst="rect">
            <a:avLst/>
          </a:prstGeom>
        </p:spPr>
        <p:txBody>
          <a:bodyPr anchor="t" rtlCol="false" tIns="0" lIns="0" bIns="0" rIns="0">
            <a:spAutoFit/>
          </a:bodyPr>
          <a:lstStyle/>
          <a:p>
            <a:pPr algn="ctr">
              <a:lnSpc>
                <a:spcPts val="8345"/>
              </a:lnSpc>
            </a:pPr>
            <a:r>
              <a:rPr lang="en-US" sz="7072">
                <a:solidFill>
                  <a:srgbClr val="000000"/>
                </a:solidFill>
                <a:latin typeface="Montserrat Bold"/>
              </a:rPr>
              <a:t>Mô hình khuếch tán (Diffusion Model) đánh bại GAN (Generative Adversarial Network - mạng sinh đối nghịch) về tổng hợp hình ảnh</a:t>
            </a:r>
          </a:p>
          <a:p>
            <a:pPr algn="ctr">
              <a:lnSpc>
                <a:spcPts val="8345"/>
              </a:lnSpc>
            </a:pPr>
          </a:p>
        </p:txBody>
      </p:sp>
      <p:sp>
        <p:nvSpPr>
          <p:cNvPr name="Freeform 3" id="3"/>
          <p:cNvSpPr/>
          <p:nvPr/>
        </p:nvSpPr>
        <p:spPr>
          <a:xfrm flipH="false" flipV="false" rot="-8720339">
            <a:off x="-2851400" y="5339839"/>
            <a:ext cx="5220285" cy="4991898"/>
          </a:xfrm>
          <a:custGeom>
            <a:avLst/>
            <a:gdLst/>
            <a:ahLst/>
            <a:cxnLst/>
            <a:rect r="r" b="b" t="t" l="l"/>
            <a:pathLst>
              <a:path h="4991898" w="5220285">
                <a:moveTo>
                  <a:pt x="0" y="0"/>
                </a:moveTo>
                <a:lnTo>
                  <a:pt x="5220285" y="0"/>
                </a:lnTo>
                <a:lnTo>
                  <a:pt x="5220285" y="4991897"/>
                </a:lnTo>
                <a:lnTo>
                  <a:pt x="0" y="4991897"/>
                </a:lnTo>
                <a:lnTo>
                  <a:pt x="0" y="0"/>
                </a:lnTo>
                <a:close/>
              </a:path>
            </a:pathLst>
          </a:custGeom>
          <a:blipFill>
            <a:blip r:embed="rId2"/>
            <a:stretch>
              <a:fillRect l="0" t="0" r="0" b="0"/>
            </a:stretch>
          </a:blipFill>
        </p:spPr>
      </p:sp>
      <p:grpSp>
        <p:nvGrpSpPr>
          <p:cNvPr name="Group 4" id="4"/>
          <p:cNvGrpSpPr/>
          <p:nvPr/>
        </p:nvGrpSpPr>
        <p:grpSpPr>
          <a:xfrm rot="0">
            <a:off x="1861158" y="4781557"/>
            <a:ext cx="15389399" cy="4956716"/>
            <a:chOff x="0" y="0"/>
            <a:chExt cx="20519199" cy="6608954"/>
          </a:xfrm>
        </p:grpSpPr>
        <p:sp>
          <p:nvSpPr>
            <p:cNvPr name="TextBox 5" id="5"/>
            <p:cNvSpPr txBox="true"/>
            <p:nvPr/>
          </p:nvSpPr>
          <p:spPr>
            <a:xfrm rot="0">
              <a:off x="0" y="-57150"/>
              <a:ext cx="20519199" cy="1381583"/>
            </a:xfrm>
            <a:prstGeom prst="rect">
              <a:avLst/>
            </a:prstGeom>
          </p:spPr>
          <p:txBody>
            <a:bodyPr anchor="t" rtlCol="false" tIns="0" lIns="0" bIns="0" rIns="0">
              <a:spAutoFit/>
            </a:bodyPr>
            <a:lstStyle/>
            <a:p>
              <a:pPr algn="l">
                <a:lnSpc>
                  <a:spcPts val="8485"/>
                </a:lnSpc>
              </a:pPr>
              <a:r>
                <a:rPr lang="en-US" sz="6527">
                  <a:solidFill>
                    <a:srgbClr val="731F7D"/>
                  </a:solidFill>
                  <a:latin typeface="Montserrat Medium"/>
                </a:rPr>
                <a:t>Tóm tắt</a:t>
              </a:r>
            </a:p>
          </p:txBody>
        </p:sp>
        <p:sp>
          <p:nvSpPr>
            <p:cNvPr name="TextBox 6" id="6"/>
            <p:cNvSpPr txBox="true"/>
            <p:nvPr/>
          </p:nvSpPr>
          <p:spPr>
            <a:xfrm rot="0">
              <a:off x="0" y="1931811"/>
              <a:ext cx="20519199" cy="4677144"/>
            </a:xfrm>
            <a:prstGeom prst="rect">
              <a:avLst/>
            </a:prstGeom>
          </p:spPr>
          <p:txBody>
            <a:bodyPr anchor="t" rtlCol="false" tIns="0" lIns="0" bIns="0" rIns="0">
              <a:spAutoFit/>
            </a:bodyPr>
            <a:lstStyle/>
            <a:p>
              <a:pPr algn="just">
                <a:lnSpc>
                  <a:spcPts val="4709"/>
                </a:lnSpc>
              </a:pPr>
              <a:r>
                <a:rPr lang="en-US" sz="3364" spc="-33">
                  <a:solidFill>
                    <a:srgbClr val="000000"/>
                  </a:solidFill>
                  <a:latin typeface="Montserrat"/>
                </a:rPr>
                <a:t>Điều này đạt được:</a:t>
              </a:r>
            </a:p>
            <a:p>
              <a:pPr algn="just">
                <a:lnSpc>
                  <a:spcPts val="4709"/>
                </a:lnSpc>
              </a:pPr>
              <a:r>
                <a:rPr lang="en-US" sz="3364" spc="-33">
                  <a:solidFill>
                    <a:srgbClr val="000000"/>
                  </a:solidFill>
                  <a:latin typeface="Montserrat"/>
                </a:rPr>
                <a:t>+ </a:t>
              </a:r>
              <a:r>
                <a:rPr lang="en-US" sz="3364" spc="-33">
                  <a:solidFill>
                    <a:srgbClr val="000000"/>
                  </a:solidFill>
                  <a:latin typeface="Montserrat Bold"/>
                </a:rPr>
                <a:t>Tổng hợp ảnh không điều kiện</a:t>
              </a:r>
              <a:r>
                <a:rPr lang="en-US" sz="3364" spc="-33">
                  <a:solidFill>
                    <a:srgbClr val="000000"/>
                  </a:solidFill>
                  <a:latin typeface="Montserrat"/>
                </a:rPr>
                <a:t> tìm ra một kiến trúc tốt với </a:t>
              </a:r>
              <a:r>
                <a:rPr lang="en-US" sz="3364" spc="-33">
                  <a:solidFill>
                    <a:srgbClr val="000000"/>
                  </a:solidFill>
                  <a:latin typeface="Montserrat Bold"/>
                </a:rPr>
                <a:t>thử nghiệm loại bỏ.</a:t>
              </a:r>
              <a:r>
                <a:rPr lang="en-US" sz="3364" spc="-33">
                  <a:solidFill>
                    <a:srgbClr val="000000"/>
                  </a:solidFill>
                  <a:latin typeface="Montserrat"/>
                </a:rPr>
                <a:t> </a:t>
              </a:r>
            </a:p>
            <a:p>
              <a:pPr algn="just">
                <a:lnSpc>
                  <a:spcPts val="4709"/>
                </a:lnSpc>
                <a:spcBef>
                  <a:spcPct val="0"/>
                </a:spcBef>
              </a:pPr>
              <a:r>
                <a:rPr lang="en-US" sz="3364" spc="-33">
                  <a:solidFill>
                    <a:srgbClr val="000000"/>
                  </a:solidFill>
                  <a:latin typeface="Montserrat"/>
                </a:rPr>
                <a:t>+ </a:t>
              </a:r>
              <a:r>
                <a:rPr lang="en-US" sz="3364" spc="-33">
                  <a:solidFill>
                    <a:srgbClr val="000000"/>
                  </a:solidFill>
                  <a:latin typeface="Montserrat Bold"/>
                </a:rPr>
                <a:t>Tổng hợp ảnh có điều kiện</a:t>
              </a:r>
              <a:r>
                <a:rPr lang="en-US" sz="3364" spc="-33">
                  <a:solidFill>
                    <a:srgbClr val="000000"/>
                  </a:solidFill>
                  <a:latin typeface="Montserrat"/>
                </a:rPr>
                <a:t>, cải thiện chất lượng mẫu bằng  </a:t>
              </a:r>
              <a:r>
                <a:rPr lang="en-US" sz="3364" spc="-33">
                  <a:solidFill>
                    <a:srgbClr val="000000"/>
                  </a:solidFill>
                  <a:latin typeface="Montserrat Bold"/>
                </a:rPr>
                <a:t>classifier guidance</a:t>
              </a:r>
              <a:r>
                <a:rPr lang="en-US" sz="3364" spc="-33">
                  <a:solidFill>
                    <a:srgbClr val="000000"/>
                  </a:solidFill>
                  <a:latin typeface="Montserrat"/>
                </a:rPr>
                <a:t>: một phương pháp </a:t>
              </a:r>
              <a:r>
                <a:rPr lang="en-US" sz="3364" spc="-33">
                  <a:solidFill>
                    <a:srgbClr val="000000"/>
                  </a:solidFill>
                  <a:latin typeface="Montserrat Bold"/>
                </a:rPr>
                <a:t>đánh đổi đa dạng (diversity) với độ trung thực (fidelity).</a:t>
              </a:r>
            </a:p>
          </p:txBody>
        </p:sp>
      </p:grpSp>
      <p:sp>
        <p:nvSpPr>
          <p:cNvPr name="Freeform 7" id="7"/>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54210" y="1047750"/>
            <a:ext cx="15802519" cy="1256667"/>
          </a:xfrm>
          <a:prstGeom prst="rect">
            <a:avLst/>
          </a:prstGeom>
        </p:spPr>
        <p:txBody>
          <a:bodyPr anchor="t" rtlCol="false" tIns="0" lIns="0" bIns="0" rIns="0">
            <a:spAutoFit/>
          </a:bodyPr>
          <a:lstStyle/>
          <a:p>
            <a:pPr algn="l">
              <a:lnSpc>
                <a:spcPts val="9901"/>
              </a:lnSpc>
            </a:pPr>
            <a:r>
              <a:rPr lang="en-US" sz="8390">
                <a:solidFill>
                  <a:srgbClr val="000000"/>
                </a:solidFill>
                <a:latin typeface="Montserrat Bold"/>
              </a:rPr>
              <a:t>Giới thiệu</a:t>
            </a:r>
          </a:p>
        </p:txBody>
      </p:sp>
      <p:sp>
        <p:nvSpPr>
          <p:cNvPr name="Freeform 3" id="3"/>
          <p:cNvSpPr/>
          <p:nvPr/>
        </p:nvSpPr>
        <p:spPr>
          <a:xfrm flipH="false" flipV="false" rot="-10094169">
            <a:off x="-2866399" y="6823342"/>
            <a:ext cx="5047835" cy="4826992"/>
          </a:xfrm>
          <a:custGeom>
            <a:avLst/>
            <a:gdLst/>
            <a:ahLst/>
            <a:cxnLst/>
            <a:rect r="r" b="b" t="t" l="l"/>
            <a:pathLst>
              <a:path h="4826992" w="5047835">
                <a:moveTo>
                  <a:pt x="0" y="0"/>
                </a:moveTo>
                <a:lnTo>
                  <a:pt x="5047834" y="0"/>
                </a:lnTo>
                <a:lnTo>
                  <a:pt x="5047834" y="4826991"/>
                </a:lnTo>
                <a:lnTo>
                  <a:pt x="0" y="4826991"/>
                </a:lnTo>
                <a:lnTo>
                  <a:pt x="0" y="0"/>
                </a:lnTo>
                <a:close/>
              </a:path>
            </a:pathLst>
          </a:custGeom>
          <a:blipFill>
            <a:blip r:embed="rId2"/>
            <a:stretch>
              <a:fillRect l="0" t="0" r="0" b="0"/>
            </a:stretch>
          </a:blipFill>
        </p:spPr>
      </p:sp>
      <p:sp>
        <p:nvSpPr>
          <p:cNvPr name="Freeform 4" id="4"/>
          <p:cNvSpPr/>
          <p:nvPr/>
        </p:nvSpPr>
        <p:spPr>
          <a:xfrm flipH="false" flipV="false" rot="9440951">
            <a:off x="16991287" y="-731310"/>
            <a:ext cx="2455360" cy="2326454"/>
          </a:xfrm>
          <a:custGeom>
            <a:avLst/>
            <a:gdLst/>
            <a:ahLst/>
            <a:cxnLst/>
            <a:rect r="r" b="b" t="t" l="l"/>
            <a:pathLst>
              <a:path h="2326454" w="2455360">
                <a:moveTo>
                  <a:pt x="0" y="0"/>
                </a:moveTo>
                <a:lnTo>
                  <a:pt x="2455360" y="0"/>
                </a:lnTo>
                <a:lnTo>
                  <a:pt x="2455360" y="2326454"/>
                </a:lnTo>
                <a:lnTo>
                  <a:pt x="0" y="2326454"/>
                </a:lnTo>
                <a:lnTo>
                  <a:pt x="0" y="0"/>
                </a:lnTo>
                <a:close/>
              </a:path>
            </a:pathLst>
          </a:custGeom>
          <a:blipFill>
            <a:blip r:embed="rId3"/>
            <a:stretch>
              <a:fillRect l="0" t="0" r="0" b="0"/>
            </a:stretch>
          </a:blipFill>
        </p:spPr>
      </p:sp>
      <p:sp>
        <p:nvSpPr>
          <p:cNvPr name="Freeform 5" id="5"/>
          <p:cNvSpPr/>
          <p:nvPr/>
        </p:nvSpPr>
        <p:spPr>
          <a:xfrm flipH="false" flipV="false" rot="0">
            <a:off x="10735156" y="1666558"/>
            <a:ext cx="6524144" cy="7233290"/>
          </a:xfrm>
          <a:custGeom>
            <a:avLst/>
            <a:gdLst/>
            <a:ahLst/>
            <a:cxnLst/>
            <a:rect r="r" b="b" t="t" l="l"/>
            <a:pathLst>
              <a:path h="7233290" w="6524144">
                <a:moveTo>
                  <a:pt x="0" y="0"/>
                </a:moveTo>
                <a:lnTo>
                  <a:pt x="6524144" y="0"/>
                </a:lnTo>
                <a:lnTo>
                  <a:pt x="6524144" y="7233290"/>
                </a:lnTo>
                <a:lnTo>
                  <a:pt x="0" y="7233290"/>
                </a:lnTo>
                <a:lnTo>
                  <a:pt x="0" y="0"/>
                </a:lnTo>
                <a:close/>
              </a:path>
            </a:pathLst>
          </a:custGeom>
          <a:blipFill>
            <a:blip r:embed="rId4"/>
            <a:stretch>
              <a:fillRect l="0" t="0" r="0" b="0"/>
            </a:stretch>
          </a:blipFill>
        </p:spPr>
      </p:sp>
      <p:sp>
        <p:nvSpPr>
          <p:cNvPr name="Freeform 6" id="6"/>
          <p:cNvSpPr/>
          <p:nvPr/>
        </p:nvSpPr>
        <p:spPr>
          <a:xfrm flipH="false" flipV="false" rot="1446609">
            <a:off x="-702495" y="-1042402"/>
            <a:ext cx="4540230" cy="2188769"/>
          </a:xfrm>
          <a:custGeom>
            <a:avLst/>
            <a:gdLst/>
            <a:ahLst/>
            <a:cxnLst/>
            <a:rect r="r" b="b" t="t" l="l"/>
            <a:pathLst>
              <a:path h="2188769" w="4540230">
                <a:moveTo>
                  <a:pt x="0" y="0"/>
                </a:moveTo>
                <a:lnTo>
                  <a:pt x="4540230" y="0"/>
                </a:lnTo>
                <a:lnTo>
                  <a:pt x="4540230" y="2188769"/>
                </a:lnTo>
                <a:lnTo>
                  <a:pt x="0" y="2188769"/>
                </a:lnTo>
                <a:lnTo>
                  <a:pt x="0" y="0"/>
                </a:lnTo>
                <a:close/>
              </a:path>
            </a:pathLst>
          </a:custGeom>
          <a:blipFill>
            <a:blip r:embed="rId5"/>
            <a:stretch>
              <a:fillRect l="0" t="0" r="0" b="0"/>
            </a:stretch>
          </a:blipFill>
        </p:spPr>
      </p:sp>
      <p:grpSp>
        <p:nvGrpSpPr>
          <p:cNvPr name="Group 7" id="7"/>
          <p:cNvGrpSpPr/>
          <p:nvPr/>
        </p:nvGrpSpPr>
        <p:grpSpPr>
          <a:xfrm rot="0">
            <a:off x="1567620" y="2606948"/>
            <a:ext cx="8416085" cy="5580353"/>
            <a:chOff x="0" y="0"/>
            <a:chExt cx="11221446" cy="7440470"/>
          </a:xfrm>
        </p:grpSpPr>
        <p:sp>
          <p:nvSpPr>
            <p:cNvPr name="TextBox 8" id="8"/>
            <p:cNvSpPr txBox="true"/>
            <p:nvPr/>
          </p:nvSpPr>
          <p:spPr>
            <a:xfrm rot="0">
              <a:off x="0" y="-47625"/>
              <a:ext cx="11221446" cy="2577553"/>
            </a:xfrm>
            <a:prstGeom prst="rect">
              <a:avLst/>
            </a:prstGeom>
          </p:spPr>
          <p:txBody>
            <a:bodyPr anchor="t" rtlCol="false" tIns="0" lIns="0" bIns="0" rIns="0">
              <a:spAutoFit/>
            </a:bodyPr>
            <a:lstStyle/>
            <a:p>
              <a:pPr algn="l">
                <a:lnSpc>
                  <a:spcPts val="7798"/>
                </a:lnSpc>
              </a:pPr>
              <a:r>
                <a:rPr lang="en-US" sz="5998">
                  <a:solidFill>
                    <a:srgbClr val="731F7D"/>
                  </a:solidFill>
                  <a:latin typeface="Montserrat Medium"/>
                </a:rPr>
                <a:t>Tác động của mô hình sinh</a:t>
              </a:r>
            </a:p>
          </p:txBody>
        </p:sp>
        <p:sp>
          <p:nvSpPr>
            <p:cNvPr name="TextBox 9" id="9"/>
            <p:cNvSpPr txBox="true"/>
            <p:nvPr/>
          </p:nvSpPr>
          <p:spPr>
            <a:xfrm rot="0">
              <a:off x="0" y="3082690"/>
              <a:ext cx="11221446" cy="4357781"/>
            </a:xfrm>
            <a:prstGeom prst="rect">
              <a:avLst/>
            </a:prstGeom>
          </p:spPr>
          <p:txBody>
            <a:bodyPr anchor="t" rtlCol="false" tIns="0" lIns="0" bIns="0" rIns="0">
              <a:spAutoFit/>
            </a:bodyPr>
            <a:lstStyle/>
            <a:p>
              <a:pPr algn="just">
                <a:lnSpc>
                  <a:spcPts val="4328"/>
                </a:lnSpc>
                <a:spcBef>
                  <a:spcPct val="0"/>
                </a:spcBef>
              </a:pPr>
              <a:r>
                <a:rPr lang="en-US" sz="3091" spc="-30">
                  <a:solidFill>
                    <a:srgbClr val="000000"/>
                  </a:solidFill>
                  <a:latin typeface="Montserrat"/>
                </a:rPr>
                <a:t>Trong những năm qua, các mô hình sinh (</a:t>
              </a:r>
              <a:r>
                <a:rPr lang="en-US" sz="3091" spc="-30">
                  <a:solidFill>
                    <a:srgbClr val="000000"/>
                  </a:solidFill>
                  <a:latin typeface="Montserrat Bold"/>
                </a:rPr>
                <a:t>generative models</a:t>
              </a:r>
              <a:r>
                <a:rPr lang="en-US" sz="3091" spc="-30">
                  <a:solidFill>
                    <a:srgbClr val="000000"/>
                  </a:solidFill>
                  <a:latin typeface="Montserrat"/>
                </a:rPr>
                <a:t>) đã đạt được khả năng tạo ra ngôn ngữ tự nhiên giống con người, hình ảnh tổng hợp chất lượng cao và giọng nói cùng âm nhạc. Nhưng vẫn còn rất nhiều tiềm năng để cải thiện.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94169">
            <a:off x="-3077192" y="6929695"/>
            <a:ext cx="5114252" cy="4890503"/>
          </a:xfrm>
          <a:custGeom>
            <a:avLst/>
            <a:gdLst/>
            <a:ahLst/>
            <a:cxnLst/>
            <a:rect r="r" b="b" t="t" l="l"/>
            <a:pathLst>
              <a:path h="4890503" w="5114252">
                <a:moveTo>
                  <a:pt x="0" y="0"/>
                </a:moveTo>
                <a:lnTo>
                  <a:pt x="5114252" y="0"/>
                </a:lnTo>
                <a:lnTo>
                  <a:pt x="5114252" y="4890503"/>
                </a:lnTo>
                <a:lnTo>
                  <a:pt x="0" y="4890503"/>
                </a:lnTo>
                <a:lnTo>
                  <a:pt x="0" y="0"/>
                </a:lnTo>
                <a:close/>
              </a:path>
            </a:pathLst>
          </a:custGeom>
          <a:blipFill>
            <a:blip r:embed="rId2"/>
            <a:stretch>
              <a:fillRect l="0" t="0" r="0" b="0"/>
            </a:stretch>
          </a:blipFill>
        </p:spPr>
      </p:sp>
      <p:sp>
        <p:nvSpPr>
          <p:cNvPr name="Freeform 3" id="3"/>
          <p:cNvSpPr/>
          <p:nvPr/>
        </p:nvSpPr>
        <p:spPr>
          <a:xfrm flipH="false" flipV="false" rot="9440951">
            <a:off x="-1018192" y="-343457"/>
            <a:ext cx="1789426" cy="1695481"/>
          </a:xfrm>
          <a:custGeom>
            <a:avLst/>
            <a:gdLst/>
            <a:ahLst/>
            <a:cxnLst/>
            <a:rect r="r" b="b" t="t" l="l"/>
            <a:pathLst>
              <a:path h="1695481" w="1789426">
                <a:moveTo>
                  <a:pt x="0" y="0"/>
                </a:moveTo>
                <a:lnTo>
                  <a:pt x="1789425" y="0"/>
                </a:lnTo>
                <a:lnTo>
                  <a:pt x="1789425" y="1695480"/>
                </a:lnTo>
                <a:lnTo>
                  <a:pt x="0" y="1695480"/>
                </a:lnTo>
                <a:lnTo>
                  <a:pt x="0" y="0"/>
                </a:lnTo>
                <a:close/>
              </a:path>
            </a:pathLst>
          </a:custGeom>
          <a:blipFill>
            <a:blip r:embed="rId3"/>
            <a:stretch>
              <a:fillRect l="0" t="0" r="0" b="0"/>
            </a:stretch>
          </a:blipFill>
        </p:spPr>
      </p:sp>
      <p:sp>
        <p:nvSpPr>
          <p:cNvPr name="Freeform 4" id="4"/>
          <p:cNvSpPr/>
          <p:nvPr/>
        </p:nvSpPr>
        <p:spPr>
          <a:xfrm flipH="false" flipV="false" rot="0">
            <a:off x="10697985" y="1188711"/>
            <a:ext cx="6813979" cy="8069589"/>
          </a:xfrm>
          <a:custGeom>
            <a:avLst/>
            <a:gdLst/>
            <a:ahLst/>
            <a:cxnLst/>
            <a:rect r="r" b="b" t="t" l="l"/>
            <a:pathLst>
              <a:path h="8069589" w="6813979">
                <a:moveTo>
                  <a:pt x="0" y="0"/>
                </a:moveTo>
                <a:lnTo>
                  <a:pt x="6813979" y="0"/>
                </a:lnTo>
                <a:lnTo>
                  <a:pt x="6813979" y="8069589"/>
                </a:lnTo>
                <a:lnTo>
                  <a:pt x="0" y="8069589"/>
                </a:lnTo>
                <a:lnTo>
                  <a:pt x="0" y="0"/>
                </a:lnTo>
                <a:close/>
              </a:path>
            </a:pathLst>
          </a:custGeom>
          <a:blipFill>
            <a:blip r:embed="rId4"/>
            <a:stretch>
              <a:fillRect l="0" t="0" r="0" b="0"/>
            </a:stretch>
          </a:blipFill>
        </p:spPr>
      </p:sp>
      <p:grpSp>
        <p:nvGrpSpPr>
          <p:cNvPr name="Group 5" id="5"/>
          <p:cNvGrpSpPr/>
          <p:nvPr/>
        </p:nvGrpSpPr>
        <p:grpSpPr>
          <a:xfrm rot="0">
            <a:off x="1028700" y="1188711"/>
            <a:ext cx="9187685" cy="7522784"/>
            <a:chOff x="0" y="0"/>
            <a:chExt cx="12250246" cy="10030378"/>
          </a:xfrm>
        </p:grpSpPr>
        <p:sp>
          <p:nvSpPr>
            <p:cNvPr name="TextBox 6" id="6"/>
            <p:cNvSpPr txBox="true"/>
            <p:nvPr/>
          </p:nvSpPr>
          <p:spPr>
            <a:xfrm rot="0">
              <a:off x="0" y="-57150"/>
              <a:ext cx="12250246" cy="2503984"/>
            </a:xfrm>
            <a:prstGeom prst="rect">
              <a:avLst/>
            </a:prstGeom>
          </p:spPr>
          <p:txBody>
            <a:bodyPr anchor="t" rtlCol="false" tIns="0" lIns="0" bIns="0" rIns="0">
              <a:spAutoFit/>
            </a:bodyPr>
            <a:lstStyle/>
            <a:p>
              <a:pPr algn="l">
                <a:lnSpc>
                  <a:spcPts val="7541"/>
                </a:lnSpc>
              </a:pPr>
              <a:r>
                <a:rPr lang="en-US" sz="5801">
                  <a:solidFill>
                    <a:srgbClr val="731F7D"/>
                  </a:solidFill>
                  <a:latin typeface="Montserrat Medium"/>
                </a:rPr>
                <a:t>GANs (Generative Adversarial Networks)</a:t>
              </a:r>
            </a:p>
          </p:txBody>
        </p:sp>
        <p:sp>
          <p:nvSpPr>
            <p:cNvPr name="TextBox 7" id="7"/>
            <p:cNvSpPr txBox="true"/>
            <p:nvPr/>
          </p:nvSpPr>
          <p:spPr>
            <a:xfrm rot="0">
              <a:off x="0" y="2988776"/>
              <a:ext cx="12250246" cy="7041602"/>
            </a:xfrm>
            <a:prstGeom prst="rect">
              <a:avLst/>
            </a:prstGeom>
          </p:spPr>
          <p:txBody>
            <a:bodyPr anchor="t" rtlCol="false" tIns="0" lIns="0" bIns="0" rIns="0">
              <a:spAutoFit/>
            </a:bodyPr>
            <a:lstStyle/>
            <a:p>
              <a:pPr algn="just">
                <a:lnSpc>
                  <a:spcPts val="4185"/>
                </a:lnSpc>
              </a:pPr>
              <a:r>
                <a:rPr lang="en-US" sz="2989" spc="-29">
                  <a:solidFill>
                    <a:srgbClr val="000000"/>
                  </a:solidFill>
                  <a:latin typeface="Montserrat"/>
                </a:rPr>
                <a:t>Là </a:t>
              </a:r>
              <a:r>
                <a:rPr lang="en-US" sz="2989" spc="-29">
                  <a:solidFill>
                    <a:srgbClr val="000000"/>
                  </a:solidFill>
                  <a:latin typeface="Montserrat Bold"/>
                </a:rPr>
                <a:t>generative model dựa trên deep learning</a:t>
              </a:r>
              <a:r>
                <a:rPr lang="en-US" sz="2989" spc="-29">
                  <a:solidFill>
                    <a:srgbClr val="000000"/>
                  </a:solidFill>
                  <a:latin typeface="Montserrat"/>
                </a:rPr>
                <a:t>, một mô hình tiên tiến trong tạo ảnh. Tuy nhiên </a:t>
              </a:r>
              <a:r>
                <a:rPr lang="en-US" sz="2989" spc="-29">
                  <a:solidFill>
                    <a:srgbClr val="000000"/>
                  </a:solidFill>
                  <a:latin typeface="Montserrat Bold"/>
                </a:rPr>
                <a:t>GANs nắm bắt ít tính đa dạng hơn</a:t>
              </a:r>
              <a:r>
                <a:rPr lang="en-US" sz="2989" spc="-29">
                  <a:solidFill>
                    <a:srgbClr val="000000"/>
                  </a:solidFill>
                  <a:latin typeface="Montserrat"/>
                </a:rPr>
                <a:t> so với các mô hình dựa trên xác suất khác. Hơn nữa, </a:t>
              </a:r>
              <a:r>
                <a:rPr lang="en-US" sz="2989" spc="-29">
                  <a:solidFill>
                    <a:srgbClr val="000000"/>
                  </a:solidFill>
                  <a:latin typeface="Montserrat Bold"/>
                </a:rPr>
                <a:t>GANs thường khó huấn luyện</a:t>
              </a:r>
              <a:r>
                <a:rPr lang="en-US" sz="2989" spc="-29">
                  <a:solidFill>
                    <a:srgbClr val="000000"/>
                  </a:solidFill>
                  <a:latin typeface="Montserrat"/>
                </a:rPr>
                <a:t>. </a:t>
              </a:r>
            </a:p>
            <a:p>
              <a:pPr algn="just">
                <a:lnSpc>
                  <a:spcPts val="4185"/>
                </a:lnSpc>
              </a:pPr>
            </a:p>
            <a:p>
              <a:pPr algn="just">
                <a:lnSpc>
                  <a:spcPts val="4185"/>
                </a:lnSpc>
                <a:spcBef>
                  <a:spcPct val="0"/>
                </a:spcBef>
              </a:pPr>
              <a:r>
                <a:rPr lang="en-US" sz="2989" spc="-29">
                  <a:solidFill>
                    <a:srgbClr val="000000"/>
                  </a:solidFill>
                  <a:latin typeface="Montserrat"/>
                </a:rPr>
                <a:t>Các </a:t>
              </a:r>
              <a:r>
                <a:rPr lang="en-US" sz="2989" spc="-29">
                  <a:solidFill>
                    <a:srgbClr val="000000"/>
                  </a:solidFill>
                  <a:latin typeface="Montserrat Bold"/>
                </a:rPr>
                <a:t>mô hình dựa trên xác suất </a:t>
              </a:r>
              <a:r>
                <a:rPr lang="en-US" sz="2989" spc="-29">
                  <a:solidFill>
                    <a:srgbClr val="000000"/>
                  </a:solidFill>
                  <a:latin typeface="Montserrat"/>
                </a:rPr>
                <a:t>dù nắm bắt được nhiều tính đa dạng hơn và thường dễ mở rộng và huấn luyện hơn so với GANs, chúng vẫn </a:t>
              </a:r>
              <a:r>
                <a:rPr lang="en-US" sz="2989" spc="-29">
                  <a:solidFill>
                    <a:srgbClr val="000000"/>
                  </a:solidFill>
                  <a:latin typeface="Montserrat Bold"/>
                </a:rPr>
                <a:t>chưa đạt được độ trung thực hình ảnh cao</a:t>
              </a:r>
              <a:r>
                <a:rPr lang="en-US" sz="2989" spc="-29">
                  <a:solidFill>
                    <a:srgbClr val="000000"/>
                  </a:solidFill>
                  <a:latin typeface="Montserrat"/>
                </a:rPr>
                <a:t>. </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47219" y="0"/>
            <a:ext cx="13393562" cy="9258300"/>
          </a:xfrm>
          <a:custGeom>
            <a:avLst/>
            <a:gdLst/>
            <a:ahLst/>
            <a:cxnLst/>
            <a:rect r="r" b="b" t="t" l="l"/>
            <a:pathLst>
              <a:path h="9258300" w="13393562">
                <a:moveTo>
                  <a:pt x="0" y="0"/>
                </a:moveTo>
                <a:lnTo>
                  <a:pt x="13393562" y="0"/>
                </a:lnTo>
                <a:lnTo>
                  <a:pt x="13393562" y="9258300"/>
                </a:lnTo>
                <a:lnTo>
                  <a:pt x="0" y="9258300"/>
                </a:lnTo>
                <a:lnTo>
                  <a:pt x="0" y="0"/>
                </a:lnTo>
                <a:close/>
              </a:path>
            </a:pathLst>
          </a:custGeom>
          <a:blipFill>
            <a:blip r:embed="rId2"/>
            <a:stretch>
              <a:fillRect l="0" t="0" r="0" b="0"/>
            </a:stretch>
          </a:blipFill>
        </p:spPr>
      </p:sp>
      <p:sp>
        <p:nvSpPr>
          <p:cNvPr name="TextBox 3" id="3"/>
          <p:cNvSpPr txBox="true"/>
          <p:nvPr/>
        </p:nvSpPr>
        <p:spPr>
          <a:xfrm rot="0">
            <a:off x="6504319" y="9267825"/>
            <a:ext cx="5279362" cy="445770"/>
          </a:xfrm>
          <a:prstGeom prst="rect">
            <a:avLst/>
          </a:prstGeom>
        </p:spPr>
        <p:txBody>
          <a:bodyPr anchor="t" rtlCol="false" tIns="0" lIns="0" bIns="0" rIns="0">
            <a:spAutoFit/>
          </a:bodyPr>
          <a:lstStyle/>
          <a:p>
            <a:pPr algn="l">
              <a:lnSpc>
                <a:spcPts val="3540"/>
              </a:lnSpc>
            </a:pPr>
            <a:r>
              <a:rPr lang="en-US" sz="3000">
                <a:solidFill>
                  <a:srgbClr val="000000"/>
                </a:solidFill>
                <a:latin typeface="Montserrat Bold"/>
              </a:rPr>
              <a:t>Các loại Generative Model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268048">
            <a:off x="-468818" y="8302336"/>
            <a:ext cx="2239333" cy="3467355"/>
          </a:xfrm>
          <a:custGeom>
            <a:avLst/>
            <a:gdLst/>
            <a:ahLst/>
            <a:cxnLst/>
            <a:rect r="r" b="b" t="t" l="l"/>
            <a:pathLst>
              <a:path h="3467355" w="2239333">
                <a:moveTo>
                  <a:pt x="0" y="0"/>
                </a:moveTo>
                <a:lnTo>
                  <a:pt x="2239334" y="0"/>
                </a:lnTo>
                <a:lnTo>
                  <a:pt x="2239334" y="3467355"/>
                </a:lnTo>
                <a:lnTo>
                  <a:pt x="0" y="3467355"/>
                </a:lnTo>
                <a:lnTo>
                  <a:pt x="0" y="0"/>
                </a:lnTo>
                <a:close/>
              </a:path>
            </a:pathLst>
          </a:custGeom>
          <a:blipFill>
            <a:blip r:embed="rId2"/>
            <a:stretch>
              <a:fillRect l="0" t="0" r="0" b="0"/>
            </a:stretch>
          </a:blipFill>
        </p:spPr>
      </p:sp>
      <p:sp>
        <p:nvSpPr>
          <p:cNvPr name="Freeform 3" id="3"/>
          <p:cNvSpPr/>
          <p:nvPr/>
        </p:nvSpPr>
        <p:spPr>
          <a:xfrm flipH="false" flipV="false" rot="0">
            <a:off x="-4675773" y="-3237240"/>
            <a:ext cx="5704473" cy="6353009"/>
          </a:xfrm>
          <a:custGeom>
            <a:avLst/>
            <a:gdLst/>
            <a:ahLst/>
            <a:cxnLst/>
            <a:rect r="r" b="b" t="t" l="l"/>
            <a:pathLst>
              <a:path h="6353009" w="5704473">
                <a:moveTo>
                  <a:pt x="0" y="0"/>
                </a:moveTo>
                <a:lnTo>
                  <a:pt x="5704473" y="0"/>
                </a:lnTo>
                <a:lnTo>
                  <a:pt x="5704473" y="6353009"/>
                </a:lnTo>
                <a:lnTo>
                  <a:pt x="0" y="6353009"/>
                </a:lnTo>
                <a:lnTo>
                  <a:pt x="0" y="0"/>
                </a:lnTo>
                <a:close/>
              </a:path>
            </a:pathLst>
          </a:custGeom>
          <a:blipFill>
            <a:blip r:embed="rId3"/>
            <a:stretch>
              <a:fillRect l="0" t="0" r="0" b="0"/>
            </a:stretch>
          </a:blipFill>
        </p:spPr>
      </p:sp>
      <p:grpSp>
        <p:nvGrpSpPr>
          <p:cNvPr name="Group 4" id="4"/>
          <p:cNvGrpSpPr/>
          <p:nvPr/>
        </p:nvGrpSpPr>
        <p:grpSpPr>
          <a:xfrm rot="0">
            <a:off x="627175" y="1280243"/>
            <a:ext cx="17033651" cy="7334742"/>
            <a:chOff x="0" y="0"/>
            <a:chExt cx="22711535" cy="9779656"/>
          </a:xfrm>
        </p:grpSpPr>
        <p:sp>
          <p:nvSpPr>
            <p:cNvPr name="TextBox 5" id="5"/>
            <p:cNvSpPr txBox="true"/>
            <p:nvPr/>
          </p:nvSpPr>
          <p:spPr>
            <a:xfrm rot="0">
              <a:off x="0" y="-66675"/>
              <a:ext cx="22711535" cy="1195348"/>
            </a:xfrm>
            <a:prstGeom prst="rect">
              <a:avLst/>
            </a:prstGeom>
          </p:spPr>
          <p:txBody>
            <a:bodyPr anchor="t" rtlCol="false" tIns="0" lIns="0" bIns="0" rIns="0">
              <a:spAutoFit/>
            </a:bodyPr>
            <a:lstStyle/>
            <a:p>
              <a:pPr algn="l">
                <a:lnSpc>
                  <a:spcPts val="7248"/>
                </a:lnSpc>
              </a:pPr>
              <a:r>
                <a:rPr lang="en-US" sz="5576">
                  <a:solidFill>
                    <a:srgbClr val="731F7D"/>
                  </a:solidFill>
                  <a:latin typeface="Montserrat Medium"/>
                </a:rPr>
                <a:t>Diffusion Models</a:t>
              </a:r>
            </a:p>
          </p:txBody>
        </p:sp>
        <p:sp>
          <p:nvSpPr>
            <p:cNvPr name="TextBox 6" id="6"/>
            <p:cNvSpPr txBox="true"/>
            <p:nvPr/>
          </p:nvSpPr>
          <p:spPr>
            <a:xfrm rot="0">
              <a:off x="0" y="1647338"/>
              <a:ext cx="22711535" cy="8132319"/>
            </a:xfrm>
            <a:prstGeom prst="rect">
              <a:avLst/>
            </a:prstGeom>
          </p:spPr>
          <p:txBody>
            <a:bodyPr anchor="t" rtlCol="false" tIns="0" lIns="0" bIns="0" rIns="0">
              <a:spAutoFit/>
            </a:bodyPr>
            <a:lstStyle/>
            <a:p>
              <a:pPr algn="just">
                <a:lnSpc>
                  <a:spcPts val="4023"/>
                </a:lnSpc>
              </a:pPr>
              <a:r>
                <a:rPr lang="en-US" sz="2873" spc="-28">
                  <a:solidFill>
                    <a:srgbClr val="000000"/>
                  </a:solidFill>
                  <a:latin typeface="Montserrat"/>
                </a:rPr>
                <a:t>Mô hình khuếch tán (diffusion model) là một lớp các mô hình </a:t>
              </a:r>
              <a:r>
                <a:rPr lang="en-US" sz="2873" spc="-28">
                  <a:solidFill>
                    <a:srgbClr val="000000"/>
                  </a:solidFill>
                  <a:latin typeface="Montserrat Bold"/>
                </a:rPr>
                <a:t>dựa trên xác suất.</a:t>
              </a:r>
            </a:p>
            <a:p>
              <a:pPr algn="just">
                <a:lnSpc>
                  <a:spcPts val="4023"/>
                </a:lnSpc>
              </a:pPr>
            </a:p>
            <a:p>
              <a:pPr algn="just">
                <a:lnSpc>
                  <a:spcPts val="4023"/>
                </a:lnSpc>
              </a:pPr>
              <a:r>
                <a:rPr lang="en-US" sz="2873" spc="-28">
                  <a:solidFill>
                    <a:srgbClr val="000000"/>
                  </a:solidFill>
                  <a:latin typeface="Montserrat"/>
                </a:rPr>
                <a:t>Lớp mô hình này đã đạt được kết quả tốt trên CIFAR-10, nhưng vẫn còn thua kém GANs trên các tập dữ liệu tạo hình khó như LSUN và ImageNet. </a:t>
              </a:r>
            </a:p>
            <a:p>
              <a:pPr algn="just">
                <a:lnSpc>
                  <a:spcPts val="4023"/>
                </a:lnSpc>
              </a:pPr>
            </a:p>
            <a:p>
              <a:pPr algn="just">
                <a:lnSpc>
                  <a:spcPts val="4023"/>
                </a:lnSpc>
              </a:pPr>
              <a:r>
                <a:rPr lang="en-US" sz="2873" spc="-28">
                  <a:solidFill>
                    <a:srgbClr val="000000"/>
                  </a:solidFill>
                  <a:latin typeface="Montserrat"/>
                </a:rPr>
                <a:t>Giả thuyết rằng cách biệt này là do: </a:t>
              </a:r>
            </a:p>
            <a:p>
              <a:pPr algn="just">
                <a:lnSpc>
                  <a:spcPts val="4023"/>
                </a:lnSpc>
              </a:pPr>
              <a:r>
                <a:rPr lang="en-US" sz="2873" spc="-28">
                  <a:solidFill>
                    <a:srgbClr val="000000"/>
                  </a:solidFill>
                  <a:latin typeface="Montserrat"/>
                </a:rPr>
                <a:t>+ Kiến trúc mô hình GAN gần đây đã được nghiên cứu và tinh chỉnh rất nhiều.</a:t>
              </a:r>
            </a:p>
            <a:p>
              <a:pPr algn="just">
                <a:lnSpc>
                  <a:spcPts val="4023"/>
                </a:lnSpc>
              </a:pPr>
              <a:r>
                <a:rPr lang="en-US" sz="2873" spc="-28">
                  <a:solidFill>
                    <a:srgbClr val="000000"/>
                  </a:solidFill>
                  <a:latin typeface="Montserrat"/>
                </a:rPr>
                <a:t>+ GANs có thể đánh đổi giữa tính đa dạng và độ trung thực, tạo ra các mẫu chất lượng cao nhưng không bao phủ toàn bộ phân phối. </a:t>
              </a:r>
            </a:p>
            <a:p>
              <a:pPr algn="just">
                <a:lnSpc>
                  <a:spcPts val="4023"/>
                </a:lnSpc>
              </a:pPr>
            </a:p>
            <a:p>
              <a:pPr algn="just">
                <a:lnSpc>
                  <a:spcPts val="4023"/>
                </a:lnSpc>
              </a:pPr>
              <a:r>
                <a:rPr lang="en-US" sz="2873" spc="-28">
                  <a:solidFill>
                    <a:srgbClr val="000000"/>
                  </a:solidFill>
                  <a:latin typeface="Montserrat"/>
                </a:rPr>
                <a:t>Do đó để cải thiện, phải cải thiện kiến ​​trúc mô hình khuếch tán trước và sau đó cũng đánh đổi sự đa dạng để lấy độ trung thực.</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94169">
            <a:off x="-2891542" y="7067398"/>
            <a:ext cx="4758760" cy="4550564"/>
          </a:xfrm>
          <a:custGeom>
            <a:avLst/>
            <a:gdLst/>
            <a:ahLst/>
            <a:cxnLst/>
            <a:rect r="r" b="b" t="t" l="l"/>
            <a:pathLst>
              <a:path h="4550564" w="4758760">
                <a:moveTo>
                  <a:pt x="0" y="0"/>
                </a:moveTo>
                <a:lnTo>
                  <a:pt x="4758760" y="0"/>
                </a:lnTo>
                <a:lnTo>
                  <a:pt x="4758760" y="4550564"/>
                </a:lnTo>
                <a:lnTo>
                  <a:pt x="0" y="4550564"/>
                </a:lnTo>
                <a:lnTo>
                  <a:pt x="0" y="0"/>
                </a:lnTo>
                <a:close/>
              </a:path>
            </a:pathLst>
          </a:custGeom>
          <a:blipFill>
            <a:blip r:embed="rId2"/>
            <a:stretch>
              <a:fillRect l="0" t="0" r="0" b="0"/>
            </a:stretch>
          </a:blipFill>
        </p:spPr>
      </p:sp>
      <p:sp>
        <p:nvSpPr>
          <p:cNvPr name="Freeform 3" id="3"/>
          <p:cNvSpPr/>
          <p:nvPr/>
        </p:nvSpPr>
        <p:spPr>
          <a:xfrm flipH="false" flipV="false" rot="9440951">
            <a:off x="-1496898" y="344471"/>
            <a:ext cx="2207918" cy="2092002"/>
          </a:xfrm>
          <a:custGeom>
            <a:avLst/>
            <a:gdLst/>
            <a:ahLst/>
            <a:cxnLst/>
            <a:rect r="r" b="b" t="t" l="l"/>
            <a:pathLst>
              <a:path h="2092002" w="2207918">
                <a:moveTo>
                  <a:pt x="0" y="0"/>
                </a:moveTo>
                <a:lnTo>
                  <a:pt x="2207918" y="0"/>
                </a:lnTo>
                <a:lnTo>
                  <a:pt x="2207918" y="2092002"/>
                </a:lnTo>
                <a:lnTo>
                  <a:pt x="0" y="2092002"/>
                </a:lnTo>
                <a:lnTo>
                  <a:pt x="0" y="0"/>
                </a:lnTo>
                <a:close/>
              </a:path>
            </a:pathLst>
          </a:custGeom>
          <a:blipFill>
            <a:blip r:embed="rId3"/>
            <a:stretch>
              <a:fillRect l="0" t="0" r="0" b="0"/>
            </a:stretch>
          </a:blipFill>
        </p:spPr>
      </p:sp>
      <p:sp>
        <p:nvSpPr>
          <p:cNvPr name="Freeform 4" id="4"/>
          <p:cNvSpPr/>
          <p:nvPr/>
        </p:nvSpPr>
        <p:spPr>
          <a:xfrm flipH="false" flipV="false" rot="0">
            <a:off x="6344334" y="5045322"/>
            <a:ext cx="11943666" cy="2015858"/>
          </a:xfrm>
          <a:custGeom>
            <a:avLst/>
            <a:gdLst/>
            <a:ahLst/>
            <a:cxnLst/>
            <a:rect r="r" b="b" t="t" l="l"/>
            <a:pathLst>
              <a:path h="2015858" w="11943666">
                <a:moveTo>
                  <a:pt x="0" y="0"/>
                </a:moveTo>
                <a:lnTo>
                  <a:pt x="11943666" y="0"/>
                </a:lnTo>
                <a:lnTo>
                  <a:pt x="11943666" y="2015858"/>
                </a:lnTo>
                <a:lnTo>
                  <a:pt x="0" y="2015858"/>
                </a:lnTo>
                <a:lnTo>
                  <a:pt x="0" y="0"/>
                </a:lnTo>
                <a:close/>
              </a:path>
            </a:pathLst>
          </a:custGeom>
          <a:blipFill>
            <a:blip r:embed="rId4"/>
            <a:stretch>
              <a:fillRect l="0" t="0" r="0" b="0"/>
            </a:stretch>
          </a:blipFill>
        </p:spPr>
      </p:sp>
      <p:sp>
        <p:nvSpPr>
          <p:cNvPr name="Freeform 5" id="5"/>
          <p:cNvSpPr/>
          <p:nvPr/>
        </p:nvSpPr>
        <p:spPr>
          <a:xfrm flipH="false" flipV="false" rot="0">
            <a:off x="6972733" y="1744298"/>
            <a:ext cx="11037417" cy="2886001"/>
          </a:xfrm>
          <a:custGeom>
            <a:avLst/>
            <a:gdLst/>
            <a:ahLst/>
            <a:cxnLst/>
            <a:rect r="r" b="b" t="t" l="l"/>
            <a:pathLst>
              <a:path h="2886001" w="11037417">
                <a:moveTo>
                  <a:pt x="0" y="0"/>
                </a:moveTo>
                <a:lnTo>
                  <a:pt x="11037417" y="0"/>
                </a:lnTo>
                <a:lnTo>
                  <a:pt x="11037417" y="2886000"/>
                </a:lnTo>
                <a:lnTo>
                  <a:pt x="0" y="2886000"/>
                </a:lnTo>
                <a:lnTo>
                  <a:pt x="0" y="0"/>
                </a:lnTo>
                <a:close/>
              </a:path>
            </a:pathLst>
          </a:custGeom>
          <a:blipFill>
            <a:blip r:embed="rId5"/>
            <a:stretch>
              <a:fillRect l="0" t="0" r="0" b="0"/>
            </a:stretch>
          </a:blipFill>
        </p:spPr>
      </p:sp>
      <p:sp>
        <p:nvSpPr>
          <p:cNvPr name="Freeform 6" id="6"/>
          <p:cNvSpPr/>
          <p:nvPr/>
        </p:nvSpPr>
        <p:spPr>
          <a:xfrm flipH="false" flipV="false" rot="0">
            <a:off x="5227598" y="8045166"/>
            <a:ext cx="3490270" cy="1964373"/>
          </a:xfrm>
          <a:custGeom>
            <a:avLst/>
            <a:gdLst/>
            <a:ahLst/>
            <a:cxnLst/>
            <a:rect r="r" b="b" t="t" l="l"/>
            <a:pathLst>
              <a:path h="1964373" w="3490270">
                <a:moveTo>
                  <a:pt x="0" y="0"/>
                </a:moveTo>
                <a:lnTo>
                  <a:pt x="3490270" y="0"/>
                </a:lnTo>
                <a:lnTo>
                  <a:pt x="3490270" y="1964373"/>
                </a:lnTo>
                <a:lnTo>
                  <a:pt x="0" y="1964373"/>
                </a:lnTo>
                <a:lnTo>
                  <a:pt x="0" y="0"/>
                </a:lnTo>
                <a:close/>
              </a:path>
            </a:pathLst>
          </a:custGeom>
          <a:blipFill>
            <a:blip r:embed="rId6"/>
            <a:stretch>
              <a:fillRect l="0" t="0" r="0" b="0"/>
            </a:stretch>
          </a:blipFill>
        </p:spPr>
      </p:sp>
      <p:sp>
        <p:nvSpPr>
          <p:cNvPr name="Freeform 7" id="7"/>
          <p:cNvSpPr/>
          <p:nvPr/>
        </p:nvSpPr>
        <p:spPr>
          <a:xfrm flipH="false" flipV="false" rot="0">
            <a:off x="1680765" y="7521303"/>
            <a:ext cx="2765697" cy="2765697"/>
          </a:xfrm>
          <a:custGeom>
            <a:avLst/>
            <a:gdLst/>
            <a:ahLst/>
            <a:cxnLst/>
            <a:rect r="r" b="b" t="t" l="l"/>
            <a:pathLst>
              <a:path h="2765697" w="2765697">
                <a:moveTo>
                  <a:pt x="0" y="0"/>
                </a:moveTo>
                <a:lnTo>
                  <a:pt x="2765698" y="0"/>
                </a:lnTo>
                <a:lnTo>
                  <a:pt x="2765698" y="2765697"/>
                </a:lnTo>
                <a:lnTo>
                  <a:pt x="0" y="2765697"/>
                </a:lnTo>
                <a:lnTo>
                  <a:pt x="0" y="0"/>
                </a:lnTo>
                <a:close/>
              </a:path>
            </a:pathLst>
          </a:custGeom>
          <a:blipFill>
            <a:blip r:embed="rId7"/>
            <a:stretch>
              <a:fillRect l="0" t="0" r="0" b="0"/>
            </a:stretch>
          </a:blipFill>
        </p:spPr>
      </p:sp>
      <p:sp>
        <p:nvSpPr>
          <p:cNvPr name="TextBox 8" id="8"/>
          <p:cNvSpPr txBox="true"/>
          <p:nvPr/>
        </p:nvSpPr>
        <p:spPr>
          <a:xfrm rot="0">
            <a:off x="2868927" y="221384"/>
            <a:ext cx="11697881" cy="1065714"/>
          </a:xfrm>
          <a:prstGeom prst="rect">
            <a:avLst/>
          </a:prstGeom>
        </p:spPr>
        <p:txBody>
          <a:bodyPr anchor="t" rtlCol="false" tIns="0" lIns="0" bIns="0" rIns="0">
            <a:spAutoFit/>
          </a:bodyPr>
          <a:lstStyle/>
          <a:p>
            <a:pPr algn="l">
              <a:lnSpc>
                <a:spcPts val="8345"/>
              </a:lnSpc>
            </a:pPr>
            <a:r>
              <a:rPr lang="en-US" sz="7072">
                <a:solidFill>
                  <a:srgbClr val="000000"/>
                </a:solidFill>
                <a:latin typeface="Montserrat Bold"/>
              </a:rPr>
              <a:t>Sơ lược Diffusion Models</a:t>
            </a:r>
          </a:p>
        </p:txBody>
      </p:sp>
      <p:sp>
        <p:nvSpPr>
          <p:cNvPr name="TextBox 9" id="9"/>
          <p:cNvSpPr txBox="true"/>
          <p:nvPr/>
        </p:nvSpPr>
        <p:spPr>
          <a:xfrm rot="0">
            <a:off x="1028700" y="2239573"/>
            <a:ext cx="4493420" cy="1847826"/>
          </a:xfrm>
          <a:prstGeom prst="rect">
            <a:avLst/>
          </a:prstGeom>
        </p:spPr>
        <p:txBody>
          <a:bodyPr anchor="t" rtlCol="false" tIns="0" lIns="0" bIns="0" rIns="0">
            <a:spAutoFit/>
          </a:bodyPr>
          <a:lstStyle/>
          <a:p>
            <a:pPr algn="just">
              <a:lnSpc>
                <a:spcPts val="3676"/>
              </a:lnSpc>
              <a:spcBef>
                <a:spcPct val="0"/>
              </a:spcBef>
            </a:pPr>
            <a:r>
              <a:rPr lang="en-US" sz="2625" spc="-26">
                <a:solidFill>
                  <a:srgbClr val="000000"/>
                </a:solidFill>
                <a:latin typeface="Montserrat"/>
              </a:rPr>
              <a:t>Các mô hình khuếch tán lấy mẫu từ một phân phối bằng cách đảo ngược một quá trình nhiễu dần dần. </a:t>
            </a:r>
          </a:p>
        </p:txBody>
      </p:sp>
      <p:sp>
        <p:nvSpPr>
          <p:cNvPr name="TextBox 10" id="10"/>
          <p:cNvSpPr txBox="true"/>
          <p:nvPr/>
        </p:nvSpPr>
        <p:spPr>
          <a:xfrm rot="0">
            <a:off x="1028700" y="5311515"/>
            <a:ext cx="4493420" cy="2314551"/>
          </a:xfrm>
          <a:prstGeom prst="rect">
            <a:avLst/>
          </a:prstGeom>
        </p:spPr>
        <p:txBody>
          <a:bodyPr anchor="t" rtlCol="false" tIns="0" lIns="0" bIns="0" rIns="0">
            <a:spAutoFit/>
          </a:bodyPr>
          <a:lstStyle/>
          <a:p>
            <a:pPr algn="just">
              <a:lnSpc>
                <a:spcPts val="3676"/>
              </a:lnSpc>
            </a:pPr>
            <a:r>
              <a:rPr lang="en-US" sz="2625" spc="-26">
                <a:solidFill>
                  <a:srgbClr val="000000"/>
                </a:solidFill>
                <a:latin typeface="Montserrat"/>
              </a:rPr>
              <a:t>Một số diffusion models nổi tiếng như là:</a:t>
            </a:r>
          </a:p>
          <a:p>
            <a:pPr algn="just">
              <a:lnSpc>
                <a:spcPts val="3676"/>
              </a:lnSpc>
            </a:pPr>
            <a:r>
              <a:rPr lang="en-US" sz="2625" spc="-26">
                <a:solidFill>
                  <a:srgbClr val="000000"/>
                </a:solidFill>
                <a:latin typeface="Montserrat"/>
              </a:rPr>
              <a:t>+ DALL-E</a:t>
            </a:r>
          </a:p>
          <a:p>
            <a:pPr algn="just">
              <a:lnSpc>
                <a:spcPts val="3676"/>
              </a:lnSpc>
            </a:pPr>
            <a:r>
              <a:rPr lang="en-US" sz="2625" spc="-26">
                <a:solidFill>
                  <a:srgbClr val="000000"/>
                </a:solidFill>
                <a:latin typeface="Montserrat"/>
              </a:rPr>
              <a:t>+ Midjourney</a:t>
            </a:r>
          </a:p>
          <a:p>
            <a:pPr algn="just">
              <a:lnSpc>
                <a:spcPts val="3676"/>
              </a:lnSpc>
              <a:spcBef>
                <a:spcPct val="0"/>
              </a:spcBef>
            </a:pPr>
            <a:r>
              <a:rPr lang="en-US" sz="2625" spc="-26">
                <a:solidFill>
                  <a:srgbClr val="000000"/>
                </a:solidFill>
                <a:latin typeface="Montserrat"/>
              </a:rPr>
              <a:t>+ Stable Diffusion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94169">
            <a:off x="-2824917" y="6420690"/>
            <a:ext cx="5524759" cy="5283051"/>
          </a:xfrm>
          <a:custGeom>
            <a:avLst/>
            <a:gdLst/>
            <a:ahLst/>
            <a:cxnLst/>
            <a:rect r="r" b="b" t="t" l="l"/>
            <a:pathLst>
              <a:path h="5283051" w="5524759">
                <a:moveTo>
                  <a:pt x="0" y="0"/>
                </a:moveTo>
                <a:lnTo>
                  <a:pt x="5524758" y="0"/>
                </a:lnTo>
                <a:lnTo>
                  <a:pt x="5524758" y="5283050"/>
                </a:lnTo>
                <a:lnTo>
                  <a:pt x="0" y="5283050"/>
                </a:lnTo>
                <a:lnTo>
                  <a:pt x="0" y="0"/>
                </a:lnTo>
                <a:close/>
              </a:path>
            </a:pathLst>
          </a:custGeom>
          <a:blipFill>
            <a:blip r:embed="rId2"/>
            <a:stretch>
              <a:fillRect l="0" t="0" r="0" b="0"/>
            </a:stretch>
          </a:blipFill>
        </p:spPr>
      </p:sp>
      <p:sp>
        <p:nvSpPr>
          <p:cNvPr name="Freeform 3" id="3"/>
          <p:cNvSpPr/>
          <p:nvPr/>
        </p:nvSpPr>
        <p:spPr>
          <a:xfrm flipH="false" flipV="false" rot="0">
            <a:off x="7374639" y="2532749"/>
            <a:ext cx="9884661" cy="786745"/>
          </a:xfrm>
          <a:custGeom>
            <a:avLst/>
            <a:gdLst/>
            <a:ahLst/>
            <a:cxnLst/>
            <a:rect r="r" b="b" t="t" l="l"/>
            <a:pathLst>
              <a:path h="786745" w="9884661">
                <a:moveTo>
                  <a:pt x="0" y="0"/>
                </a:moveTo>
                <a:lnTo>
                  <a:pt x="9884661" y="0"/>
                </a:lnTo>
                <a:lnTo>
                  <a:pt x="9884661" y="786745"/>
                </a:lnTo>
                <a:lnTo>
                  <a:pt x="0" y="786745"/>
                </a:lnTo>
                <a:lnTo>
                  <a:pt x="0" y="0"/>
                </a:lnTo>
                <a:close/>
              </a:path>
            </a:pathLst>
          </a:custGeom>
          <a:blipFill>
            <a:blip r:embed="rId3"/>
            <a:stretch>
              <a:fillRect l="0" t="-14408" r="0" b="-14963"/>
            </a:stretch>
          </a:blipFill>
        </p:spPr>
      </p:sp>
      <p:sp>
        <p:nvSpPr>
          <p:cNvPr name="Freeform 4" id="4"/>
          <p:cNvSpPr/>
          <p:nvPr/>
        </p:nvSpPr>
        <p:spPr>
          <a:xfrm flipH="false" flipV="false" rot="0">
            <a:off x="8549273" y="5302693"/>
            <a:ext cx="7890077" cy="1503853"/>
          </a:xfrm>
          <a:custGeom>
            <a:avLst/>
            <a:gdLst/>
            <a:ahLst/>
            <a:cxnLst/>
            <a:rect r="r" b="b" t="t" l="l"/>
            <a:pathLst>
              <a:path h="1503853" w="7890077">
                <a:moveTo>
                  <a:pt x="0" y="0"/>
                </a:moveTo>
                <a:lnTo>
                  <a:pt x="7890078" y="0"/>
                </a:lnTo>
                <a:lnTo>
                  <a:pt x="7890078" y="1503853"/>
                </a:lnTo>
                <a:lnTo>
                  <a:pt x="0" y="1503853"/>
                </a:lnTo>
                <a:lnTo>
                  <a:pt x="0" y="0"/>
                </a:lnTo>
                <a:close/>
              </a:path>
            </a:pathLst>
          </a:custGeom>
          <a:blipFill>
            <a:blip r:embed="rId4"/>
            <a:stretch>
              <a:fillRect l="0" t="0" r="0" b="0"/>
            </a:stretch>
          </a:blipFill>
        </p:spPr>
      </p:sp>
      <p:sp>
        <p:nvSpPr>
          <p:cNvPr name="Freeform 5" id="5"/>
          <p:cNvSpPr/>
          <p:nvPr/>
        </p:nvSpPr>
        <p:spPr>
          <a:xfrm flipH="false" flipV="false" rot="0">
            <a:off x="8549273" y="7039361"/>
            <a:ext cx="8493107" cy="971751"/>
          </a:xfrm>
          <a:custGeom>
            <a:avLst/>
            <a:gdLst/>
            <a:ahLst/>
            <a:cxnLst/>
            <a:rect r="r" b="b" t="t" l="l"/>
            <a:pathLst>
              <a:path h="971751" w="8493107">
                <a:moveTo>
                  <a:pt x="0" y="0"/>
                </a:moveTo>
                <a:lnTo>
                  <a:pt x="8493107" y="0"/>
                </a:lnTo>
                <a:lnTo>
                  <a:pt x="8493107" y="971751"/>
                </a:lnTo>
                <a:lnTo>
                  <a:pt x="0" y="971751"/>
                </a:lnTo>
                <a:lnTo>
                  <a:pt x="0" y="0"/>
                </a:lnTo>
                <a:close/>
              </a:path>
            </a:pathLst>
          </a:custGeom>
          <a:blipFill>
            <a:blip r:embed="rId5"/>
            <a:stretch>
              <a:fillRect l="0" t="0" r="0" b="0"/>
            </a:stretch>
          </a:blipFill>
        </p:spPr>
      </p:sp>
      <p:sp>
        <p:nvSpPr>
          <p:cNvPr name="Freeform 6" id="6"/>
          <p:cNvSpPr/>
          <p:nvPr/>
        </p:nvSpPr>
        <p:spPr>
          <a:xfrm flipH="false" flipV="false" rot="5280343">
            <a:off x="14811669" y="2391929"/>
            <a:ext cx="7944491" cy="2191355"/>
          </a:xfrm>
          <a:custGeom>
            <a:avLst/>
            <a:gdLst/>
            <a:ahLst/>
            <a:cxnLst/>
            <a:rect r="r" b="b" t="t" l="l"/>
            <a:pathLst>
              <a:path h="2191355" w="7944491">
                <a:moveTo>
                  <a:pt x="0" y="0"/>
                </a:moveTo>
                <a:lnTo>
                  <a:pt x="7944491" y="0"/>
                </a:lnTo>
                <a:lnTo>
                  <a:pt x="7944491" y="2191355"/>
                </a:lnTo>
                <a:lnTo>
                  <a:pt x="0" y="2191355"/>
                </a:lnTo>
                <a:lnTo>
                  <a:pt x="0" y="0"/>
                </a:lnTo>
                <a:close/>
              </a:path>
            </a:pathLst>
          </a:custGeom>
          <a:blipFill>
            <a:blip r:embed="rId6"/>
            <a:stretch>
              <a:fillRect l="0" t="0" r="0" b="0"/>
            </a:stretch>
          </a:blipFill>
        </p:spPr>
      </p:sp>
      <p:sp>
        <p:nvSpPr>
          <p:cNvPr name="TextBox 7" id="7"/>
          <p:cNvSpPr txBox="true"/>
          <p:nvPr/>
        </p:nvSpPr>
        <p:spPr>
          <a:xfrm rot="0">
            <a:off x="451501" y="319158"/>
            <a:ext cx="7273542" cy="1065714"/>
          </a:xfrm>
          <a:prstGeom prst="rect">
            <a:avLst/>
          </a:prstGeom>
        </p:spPr>
        <p:txBody>
          <a:bodyPr anchor="t" rtlCol="false" tIns="0" lIns="0" bIns="0" rIns="0">
            <a:spAutoFit/>
          </a:bodyPr>
          <a:lstStyle/>
          <a:p>
            <a:pPr algn="l">
              <a:lnSpc>
                <a:spcPts val="8345"/>
              </a:lnSpc>
            </a:pPr>
            <a:r>
              <a:rPr lang="en-US" sz="7072">
                <a:solidFill>
                  <a:srgbClr val="000000"/>
                </a:solidFill>
                <a:latin typeface="Montserrat Bold"/>
              </a:rPr>
              <a:t>Chỉ số đánh giá</a:t>
            </a:r>
          </a:p>
        </p:txBody>
      </p:sp>
      <p:sp>
        <p:nvSpPr>
          <p:cNvPr name="TextBox 8" id="8"/>
          <p:cNvSpPr txBox="true"/>
          <p:nvPr/>
        </p:nvSpPr>
        <p:spPr>
          <a:xfrm rot="0">
            <a:off x="451501" y="2273775"/>
            <a:ext cx="6449776" cy="2034287"/>
          </a:xfrm>
          <a:prstGeom prst="rect">
            <a:avLst/>
          </a:prstGeom>
        </p:spPr>
        <p:txBody>
          <a:bodyPr anchor="t" rtlCol="false" tIns="0" lIns="0" bIns="0" rIns="0">
            <a:spAutoFit/>
          </a:bodyPr>
          <a:lstStyle/>
          <a:p>
            <a:pPr algn="just">
              <a:lnSpc>
                <a:spcPts val="4037"/>
              </a:lnSpc>
              <a:spcBef>
                <a:spcPct val="0"/>
              </a:spcBef>
            </a:pPr>
            <a:r>
              <a:rPr lang="en-US" sz="2884" spc="-28">
                <a:solidFill>
                  <a:srgbClr val="000000"/>
                </a:solidFill>
                <a:latin typeface="Montserrat"/>
              </a:rPr>
              <a:t>FID được sử dụng làm chỉ số mặc định để so sánh chất lượng mẫu tổng thể vì phản ánh cả độ trung thực và tính đa dạng.</a:t>
            </a:r>
          </a:p>
        </p:txBody>
      </p:sp>
      <p:sp>
        <p:nvSpPr>
          <p:cNvPr name="TextBox 9" id="9"/>
          <p:cNvSpPr txBox="true"/>
          <p:nvPr/>
        </p:nvSpPr>
        <p:spPr>
          <a:xfrm rot="0">
            <a:off x="1028700" y="5997469"/>
            <a:ext cx="7015748" cy="1650204"/>
          </a:xfrm>
          <a:prstGeom prst="rect">
            <a:avLst/>
          </a:prstGeom>
        </p:spPr>
        <p:txBody>
          <a:bodyPr anchor="t" rtlCol="false" tIns="0" lIns="0" bIns="0" rIns="0">
            <a:spAutoFit/>
          </a:bodyPr>
          <a:lstStyle/>
          <a:p>
            <a:pPr algn="just">
              <a:lnSpc>
                <a:spcPts val="4391"/>
              </a:lnSpc>
              <a:spcBef>
                <a:spcPct val="0"/>
              </a:spcBef>
            </a:pPr>
            <a:r>
              <a:rPr lang="en-US" sz="3137" spc="-31">
                <a:solidFill>
                  <a:srgbClr val="000000"/>
                </a:solidFill>
                <a:latin typeface="Montserrat"/>
              </a:rPr>
              <a:t>Inception Score (IS) cũng được sử dụng để đánh giá độ trung thực của mẫu</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94169">
            <a:off x="-3637053" y="6835781"/>
            <a:ext cx="5524759" cy="5283051"/>
          </a:xfrm>
          <a:custGeom>
            <a:avLst/>
            <a:gdLst/>
            <a:ahLst/>
            <a:cxnLst/>
            <a:rect r="r" b="b" t="t" l="l"/>
            <a:pathLst>
              <a:path h="5283051" w="5524759">
                <a:moveTo>
                  <a:pt x="0" y="0"/>
                </a:moveTo>
                <a:lnTo>
                  <a:pt x="5524759" y="0"/>
                </a:lnTo>
                <a:lnTo>
                  <a:pt x="5524759" y="5283051"/>
                </a:lnTo>
                <a:lnTo>
                  <a:pt x="0" y="5283051"/>
                </a:lnTo>
                <a:lnTo>
                  <a:pt x="0" y="0"/>
                </a:lnTo>
                <a:close/>
              </a:path>
            </a:pathLst>
          </a:custGeom>
          <a:blipFill>
            <a:blip r:embed="rId2"/>
            <a:stretch>
              <a:fillRect l="0" t="0" r="0" b="0"/>
            </a:stretch>
          </a:blipFill>
        </p:spPr>
      </p:sp>
      <p:sp>
        <p:nvSpPr>
          <p:cNvPr name="TextBox 3" id="3"/>
          <p:cNvSpPr txBox="true"/>
          <p:nvPr/>
        </p:nvSpPr>
        <p:spPr>
          <a:xfrm rot="0">
            <a:off x="434379" y="271268"/>
            <a:ext cx="8115300" cy="1065714"/>
          </a:xfrm>
          <a:prstGeom prst="rect">
            <a:avLst/>
          </a:prstGeom>
        </p:spPr>
        <p:txBody>
          <a:bodyPr anchor="t" rtlCol="false" tIns="0" lIns="0" bIns="0" rIns="0">
            <a:spAutoFit/>
          </a:bodyPr>
          <a:lstStyle/>
          <a:p>
            <a:pPr algn="l">
              <a:lnSpc>
                <a:spcPts val="8345"/>
              </a:lnSpc>
            </a:pPr>
            <a:r>
              <a:rPr lang="en-US" sz="7072">
                <a:solidFill>
                  <a:srgbClr val="000000"/>
                </a:solidFill>
                <a:latin typeface="Montserrat Bold"/>
              </a:rPr>
              <a:t>Cải tiến kiến trúc</a:t>
            </a:r>
          </a:p>
        </p:txBody>
      </p:sp>
      <p:sp>
        <p:nvSpPr>
          <p:cNvPr name="TextBox 4" id="4"/>
          <p:cNvSpPr txBox="true"/>
          <p:nvPr/>
        </p:nvSpPr>
        <p:spPr>
          <a:xfrm rot="0">
            <a:off x="434379" y="1470332"/>
            <a:ext cx="17299902" cy="8225954"/>
          </a:xfrm>
          <a:prstGeom prst="rect">
            <a:avLst/>
          </a:prstGeom>
        </p:spPr>
        <p:txBody>
          <a:bodyPr anchor="t" rtlCol="false" tIns="0" lIns="0" bIns="0" rIns="0">
            <a:spAutoFit/>
          </a:bodyPr>
          <a:lstStyle/>
          <a:p>
            <a:pPr algn="just">
              <a:lnSpc>
                <a:spcPts val="5905"/>
              </a:lnSpc>
            </a:pPr>
            <a:r>
              <a:rPr lang="en-US" sz="4218" spc="-42">
                <a:solidFill>
                  <a:srgbClr val="000000"/>
                </a:solidFill>
                <a:latin typeface="Montserrat"/>
              </a:rPr>
              <a:t>Sử dụng kiến trúc UNet để cải thiện chất lượng mẫu so với mô hình trước đó.</a:t>
            </a:r>
          </a:p>
          <a:p>
            <a:pPr algn="just" marL="910755" indent="-455378" lvl="1">
              <a:lnSpc>
                <a:spcPts val="5905"/>
              </a:lnSpc>
              <a:buFont typeface="Arial"/>
              <a:buChar char="•"/>
            </a:pPr>
            <a:r>
              <a:rPr lang="en-US" sz="4218" spc="-42">
                <a:solidFill>
                  <a:srgbClr val="000000"/>
                </a:solidFill>
                <a:latin typeface="Montserrat"/>
              </a:rPr>
              <a:t>Mô hình UNet gồm: </a:t>
            </a:r>
          </a:p>
          <a:p>
            <a:pPr algn="just" marL="1821510" indent="-607170" lvl="2">
              <a:lnSpc>
                <a:spcPts val="5905"/>
              </a:lnSpc>
              <a:buFont typeface="Arial"/>
              <a:buChar char="⚬"/>
            </a:pPr>
            <a:r>
              <a:rPr lang="en-US" sz="4218" spc="-42">
                <a:solidFill>
                  <a:srgbClr val="000000"/>
                </a:solidFill>
                <a:latin typeface="Montserrat"/>
              </a:rPr>
              <a:t>Một chuỗi các lớp residual và các lớp downsampling convolution, sau đó là một chuỗi các lớp residual với các lớp upsampling convolution</a:t>
            </a:r>
          </a:p>
          <a:p>
            <a:pPr algn="just" marL="1821510" indent="-607170" lvl="2">
              <a:lnSpc>
                <a:spcPts val="5905"/>
              </a:lnSpc>
              <a:buFont typeface="Arial"/>
              <a:buChar char="⚬"/>
            </a:pPr>
            <a:r>
              <a:rPr lang="en-US" sz="4218" spc="-42">
                <a:solidFill>
                  <a:srgbClr val="000000"/>
                </a:solidFill>
                <a:latin typeface="Montserrat"/>
              </a:rPr>
              <a:t>C</a:t>
            </a:r>
            <a:r>
              <a:rPr lang="en-US" sz="4218" spc="-42">
                <a:solidFill>
                  <a:srgbClr val="000000"/>
                </a:solidFill>
                <a:latin typeface="Montserrat"/>
              </a:rPr>
              <a:t>ác kết nối skip nối các lớp có cùng kích thước. </a:t>
            </a:r>
          </a:p>
          <a:p>
            <a:pPr algn="just" marL="1821510" indent="-607170" lvl="2">
              <a:lnSpc>
                <a:spcPts val="5905"/>
              </a:lnSpc>
              <a:buFont typeface="Arial"/>
              <a:buChar char="⚬"/>
            </a:pPr>
            <a:r>
              <a:rPr lang="en-US" sz="4218" spc="-42">
                <a:solidFill>
                  <a:srgbClr val="000000"/>
                </a:solidFill>
                <a:latin typeface="Montserrat"/>
              </a:rPr>
              <a:t>Một lớp attention toàn cục được sử dụng tại độ phân giải 16x16 với một head duy nhất.</a:t>
            </a:r>
          </a:p>
          <a:p>
            <a:pPr algn="just" marL="1821510" indent="-607170" lvl="2">
              <a:lnSpc>
                <a:spcPts val="5905"/>
              </a:lnSpc>
              <a:spcBef>
                <a:spcPct val="0"/>
              </a:spcBef>
              <a:buFont typeface="Arial"/>
              <a:buChar char="⚬"/>
            </a:pPr>
            <a:r>
              <a:rPr lang="en-US" sz="4218" spc="-42">
                <a:solidFill>
                  <a:srgbClr val="000000"/>
                </a:solidFill>
                <a:latin typeface="Montserrat"/>
              </a:rPr>
              <a:t>Phép chiếu của timestep embedding vào mỗi khối residual.</a:t>
            </a:r>
          </a:p>
        </p:txBody>
      </p:sp>
      <p:sp>
        <p:nvSpPr>
          <p:cNvPr name="Freeform 5" id="5"/>
          <p:cNvSpPr/>
          <p:nvPr/>
        </p:nvSpPr>
        <p:spPr>
          <a:xfrm flipH="false" flipV="false" rot="-10094169">
            <a:off x="15266659" y="-4234701"/>
            <a:ext cx="5524759" cy="5283051"/>
          </a:xfrm>
          <a:custGeom>
            <a:avLst/>
            <a:gdLst/>
            <a:ahLst/>
            <a:cxnLst/>
            <a:rect r="r" b="b" t="t" l="l"/>
            <a:pathLst>
              <a:path h="5283051" w="5524759">
                <a:moveTo>
                  <a:pt x="0" y="0"/>
                </a:moveTo>
                <a:lnTo>
                  <a:pt x="5524759" y="0"/>
                </a:lnTo>
                <a:lnTo>
                  <a:pt x="5524759" y="5283051"/>
                </a:lnTo>
                <a:lnTo>
                  <a:pt x="0" y="5283051"/>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DAGGhBdlmuY</dc:identifier>
  <dcterms:modified xsi:type="dcterms:W3CDTF">2011-08-01T06:04:30Z</dcterms:modified>
  <cp:revision>1</cp:revision>
  <dc:title>CS410 - Đồ án cuối kỳ</dc:title>
</cp:coreProperties>
</file>